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4"/>
  </p:notesMasterIdLst>
  <p:handoutMasterIdLst>
    <p:handoutMasterId r:id="rId15"/>
  </p:handoutMasterIdLst>
  <p:sldIdLst>
    <p:sldId id="256" r:id="rId3"/>
    <p:sldId id="283" r:id="rId4"/>
    <p:sldId id="371" r:id="rId5"/>
    <p:sldId id="361" r:id="rId6"/>
    <p:sldId id="362" r:id="rId7"/>
    <p:sldId id="363" r:id="rId8"/>
    <p:sldId id="372" r:id="rId9"/>
    <p:sldId id="365" r:id="rId10"/>
    <p:sldId id="367" r:id="rId11"/>
    <p:sldId id="366" r:id="rId12"/>
    <p:sldId id="286" r:id="rId1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2" autoAdjust="0"/>
    <p:restoredTop sz="80826" autoAdjust="0"/>
  </p:normalViewPr>
  <p:slideViewPr>
    <p:cSldViewPr snapToGrid="0" snapToObjects="1">
      <p:cViewPr varScale="1">
        <p:scale>
          <a:sx n="105" d="100"/>
          <a:sy n="105" d="100"/>
        </p:scale>
        <p:origin x="232"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2020/9/27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ve.google.com/file/d/19Lb2rmUqG-UzBPp-GeKFU6sHtd7pArw_/view?usp=sharin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aiacademyandy/linear-regress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我舉例了兩個網路上免費的資源，可以直接利用雲端的方式執行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a:t>
            </a:r>
            <a:r>
              <a:rPr lang="zh-TW" altLang="en-US" sz="1200" b="0" i="0" kern="1200" dirty="0">
                <a:solidFill>
                  <a:schemeClr val="tx1"/>
                </a:solidFill>
                <a:effectLst/>
                <a:latin typeface="+mn-lt"/>
                <a:ea typeface="+mn-ea"/>
                <a:cs typeface="+mn-cs"/>
              </a:rPr>
              <a:t>除了基本</a:t>
            </a:r>
            <a:r>
              <a:rPr lang="en-US" sz="1200" b="0" i="0" kern="1200" dirty="0">
                <a:solidFill>
                  <a:schemeClr val="tx1"/>
                </a:solidFill>
                <a:effectLst/>
                <a:latin typeface="+mn-lt"/>
                <a:ea typeface="+mn-ea"/>
                <a:cs typeface="+mn-cs"/>
              </a:rPr>
              <a:t>CPU</a:t>
            </a:r>
            <a:r>
              <a:rPr lang="zh-TW" altLang="en-US" sz="1200" b="0" i="0" kern="1200" dirty="0">
                <a:solidFill>
                  <a:schemeClr val="tx1"/>
                </a:solidFill>
                <a:effectLst/>
                <a:latin typeface="+mn-lt"/>
                <a:ea typeface="+mn-ea"/>
                <a:cs typeface="+mn-cs"/>
              </a:rPr>
              <a:t>外有些平台也提供了免費</a:t>
            </a:r>
            <a:r>
              <a:rPr lang="en-US" sz="1200" b="0" i="0" kern="1200" dirty="0">
                <a:solidFill>
                  <a:schemeClr val="tx1"/>
                </a:solidFill>
                <a:effectLst/>
                <a:latin typeface="+mn-lt"/>
                <a:ea typeface="+mn-ea"/>
                <a:cs typeface="+mn-cs"/>
              </a:rPr>
              <a:t>GPU</a:t>
            </a:r>
            <a:r>
              <a:rPr lang="zh-TW" altLang="en-US" sz="1200" b="0" i="0" kern="1200" dirty="0">
                <a:solidFill>
                  <a:schemeClr val="tx1"/>
                </a:solidFill>
                <a:effectLst/>
                <a:latin typeface="+mn-lt"/>
                <a:ea typeface="+mn-ea"/>
                <a:cs typeface="+mn-cs"/>
              </a:rPr>
              <a:t>資源讓大家操好操滿！</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俗話說：「工欲善其事，必先利其器。」有好的工具能幫助你在撰寫程式的路途上少走崎嶇的路。</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67652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58000"/>
              </a:lnSpc>
              <a:spcBef>
                <a:spcPts val="3200"/>
              </a:spcBef>
              <a:spcAft>
                <a:spcPts val="0"/>
              </a:spcAft>
              <a:buClr>
                <a:schemeClr val="dk1"/>
              </a:buClr>
              <a:buSzPts val="1100"/>
              <a:buFont typeface="Arial"/>
              <a:buNone/>
            </a:pPr>
            <a:r>
              <a:rPr lang="zh-TW" altLang="en-US" sz="1200" b="0" i="0" kern="1200" dirty="0">
                <a:solidFill>
                  <a:schemeClr val="tx1"/>
                </a:solidFill>
                <a:effectLst/>
                <a:highlight>
                  <a:srgbClr val="FFFFFF"/>
                </a:highlight>
                <a:latin typeface="+mn-lt"/>
                <a:ea typeface="+mn-ea"/>
                <a:cs typeface="+mn-cs"/>
              </a:rPr>
              <a:t>我們都簡稱 </a:t>
            </a:r>
            <a:r>
              <a:rPr lang="en-US" sz="1200" b="0" i="0" kern="1200" dirty="0" err="1">
                <a:solidFill>
                  <a:schemeClr val="tx1"/>
                </a:solidFill>
                <a:effectLst/>
                <a:highlight>
                  <a:srgbClr val="FFFFFF"/>
                </a:highlight>
                <a:latin typeface="+mn-lt"/>
                <a:ea typeface="+mn-ea"/>
                <a:cs typeface="+mn-cs"/>
              </a:rPr>
              <a:t>Colab</a:t>
            </a:r>
            <a:r>
              <a:rPr lang="en-US" sz="1200" b="0" i="0" kern="1200" dirty="0">
                <a:solidFill>
                  <a:schemeClr val="tx1"/>
                </a:solidFill>
                <a:effectLst/>
                <a:highlight>
                  <a:srgbClr val="FFFFFF"/>
                </a:highlight>
                <a:latin typeface="+mn-lt"/>
                <a:ea typeface="+mn-ea"/>
                <a:cs typeface="+mn-cs"/>
              </a:rPr>
              <a:t>。</a:t>
            </a:r>
            <a:r>
              <a:rPr lang="zh-TW" altLang="en-US" sz="1200" b="0" i="0" kern="1200" dirty="0">
                <a:solidFill>
                  <a:schemeClr val="tx1"/>
                </a:solidFill>
                <a:effectLst/>
                <a:highlight>
                  <a:srgbClr val="FFFFFF"/>
                </a:highlight>
                <a:latin typeface="+mn-lt"/>
                <a:ea typeface="+mn-ea"/>
                <a:cs typeface="+mn-cs"/>
              </a:rPr>
              <a:t>這個平台是 </a:t>
            </a:r>
            <a:r>
              <a:rPr lang="en-US" sz="1200" b="0" i="0" kern="1200" dirty="0">
                <a:solidFill>
                  <a:schemeClr val="tx1"/>
                </a:solidFill>
                <a:effectLst/>
                <a:highlight>
                  <a:srgbClr val="FFFFFF"/>
                </a:highlight>
                <a:latin typeface="+mn-lt"/>
                <a:ea typeface="+mn-ea"/>
                <a:cs typeface="+mn-cs"/>
              </a:rPr>
              <a:t>Google </a:t>
            </a:r>
            <a:r>
              <a:rPr lang="zh-TW" altLang="en-US" sz="1200" b="0" i="0" kern="1200" dirty="0">
                <a:solidFill>
                  <a:schemeClr val="tx1"/>
                </a:solidFill>
                <a:effectLst/>
                <a:highlight>
                  <a:srgbClr val="FFFFFF"/>
                </a:highlight>
                <a:latin typeface="+mn-lt"/>
                <a:ea typeface="+mn-ea"/>
                <a:cs typeface="+mn-cs"/>
              </a:rPr>
              <a:t>所維護的服務，他會與你的 </a:t>
            </a:r>
            <a:r>
              <a:rPr lang="en-US" sz="1200" b="0" i="0" kern="1200" dirty="0">
                <a:solidFill>
                  <a:schemeClr val="tx1"/>
                </a:solidFill>
                <a:effectLst/>
                <a:highlight>
                  <a:srgbClr val="FFFFFF"/>
                </a:highlight>
                <a:latin typeface="+mn-lt"/>
                <a:ea typeface="+mn-ea"/>
                <a:cs typeface="+mn-cs"/>
              </a:rPr>
              <a:t>Google Drive </a:t>
            </a:r>
            <a:r>
              <a:rPr lang="zh-TW" altLang="en-US" sz="1200" b="0" i="0" kern="1200" dirty="0">
                <a:solidFill>
                  <a:schemeClr val="tx1"/>
                </a:solidFill>
                <a:effectLst/>
                <a:highlight>
                  <a:srgbClr val="FFFFFF"/>
                </a:highlight>
                <a:latin typeface="+mn-lt"/>
                <a:ea typeface="+mn-ea"/>
                <a:cs typeface="+mn-cs"/>
              </a:rPr>
              <a:t>連動，這也意味著你得程式碼將會備份在雲端硬碟中。基本上你只要打開雲端硬碟在安裝 </a:t>
            </a:r>
            <a:r>
              <a:rPr lang="en-US" sz="1200" b="0" i="0" kern="1200" dirty="0">
                <a:solidFill>
                  <a:schemeClr val="tx1"/>
                </a:solidFill>
                <a:effectLst/>
                <a:highlight>
                  <a:srgbClr val="FFFFFF"/>
                </a:highlight>
                <a:latin typeface="+mn-lt"/>
                <a:ea typeface="+mn-ea"/>
                <a:cs typeface="+mn-cs"/>
              </a:rPr>
              <a:t>Chrome </a:t>
            </a:r>
            <a:r>
              <a:rPr lang="zh-TW" altLang="en-US" sz="1200" b="0" i="0" kern="1200" dirty="0">
                <a:solidFill>
                  <a:schemeClr val="tx1"/>
                </a:solidFill>
                <a:effectLst/>
                <a:highlight>
                  <a:srgbClr val="FFFFFF"/>
                </a:highlight>
                <a:latin typeface="+mn-lt"/>
                <a:ea typeface="+mn-ea"/>
                <a:cs typeface="+mn-cs"/>
              </a:rPr>
              <a:t>的相關套件就可以使用了～</a:t>
            </a:r>
            <a:endParaRPr lang="en-US" altLang="zh-TW" sz="1200" dirty="0">
              <a:solidFill>
                <a:schemeClr val="dk1"/>
              </a:solidFill>
              <a:highlight>
                <a:srgbClr val="FFFFFF"/>
              </a:highlight>
              <a:latin typeface="Georgia"/>
              <a:ea typeface="Georgia"/>
              <a:cs typeface="Georgia"/>
              <a:sym typeface="Georgia"/>
            </a:endParaRPr>
          </a:p>
          <a:p>
            <a:pPr marL="0" lvl="0" indent="0" algn="l" rtl="0">
              <a:lnSpc>
                <a:spcPct val="158000"/>
              </a:lnSpc>
              <a:spcBef>
                <a:spcPts val="3200"/>
              </a:spcBef>
              <a:spcAft>
                <a:spcPts val="0"/>
              </a:spcAft>
              <a:buClr>
                <a:schemeClr val="dk1"/>
              </a:buClr>
              <a:buSzPts val="1100"/>
              <a:buFont typeface="Arial"/>
              <a:buNone/>
            </a:pPr>
            <a:endParaRPr lang="en-US" altLang="zh-TW" sz="1200" dirty="0">
              <a:solidFill>
                <a:schemeClr val="dk1"/>
              </a:solidFill>
              <a:highlight>
                <a:srgbClr val="FFFFFF"/>
              </a:highlight>
              <a:latin typeface="Georgia"/>
              <a:ea typeface="Georgia"/>
              <a:cs typeface="Georgia"/>
              <a:sym typeface="Georgia"/>
            </a:endParaRPr>
          </a:p>
          <a:p>
            <a:pPr marL="0" lvl="0" indent="0" algn="l" rtl="0">
              <a:lnSpc>
                <a:spcPct val="158000"/>
              </a:lnSpc>
              <a:spcBef>
                <a:spcPts val="3200"/>
              </a:spcBef>
              <a:spcAft>
                <a:spcPts val="0"/>
              </a:spcAft>
              <a:buClr>
                <a:schemeClr val="dk1"/>
              </a:buClr>
              <a:buSzPts val="1100"/>
              <a:buFont typeface="Arial"/>
              <a:buNone/>
            </a:pPr>
            <a:r>
              <a:rPr lang="zh-TW" altLang="en-US" sz="1200" dirty="0">
                <a:solidFill>
                  <a:schemeClr val="dk1"/>
                </a:solidFill>
                <a:highlight>
                  <a:srgbClr val="FFFFFF"/>
                </a:highlight>
                <a:latin typeface="Georgia"/>
                <a:ea typeface="Georgia"/>
                <a:cs typeface="Georgia"/>
                <a:sym typeface="Georgia"/>
              </a:rPr>
              <a:t>這裡我也提供一個範例程式，各位可以跟著下面步驟並</a:t>
            </a:r>
            <a:r>
              <a:rPr lang="en-US" sz="1200" dirty="0">
                <a:solidFill>
                  <a:schemeClr val="dk1"/>
                </a:solidFill>
                <a:highlight>
                  <a:srgbClr val="FFFFFF"/>
                </a:highlight>
                <a:latin typeface="Georgia"/>
                <a:ea typeface="Georgia"/>
                <a:cs typeface="Georgia"/>
                <a:sym typeface="Georgia"/>
              </a:rPr>
              <a:t>Fork</a:t>
            </a:r>
            <a:r>
              <a:rPr lang="zh-TW" altLang="en-US" sz="1200" dirty="0">
                <a:solidFill>
                  <a:schemeClr val="dk1"/>
                </a:solidFill>
                <a:highlight>
                  <a:srgbClr val="FFFFFF"/>
                </a:highlight>
                <a:latin typeface="Georgia"/>
                <a:ea typeface="Georgia"/>
                <a:cs typeface="Georgia"/>
                <a:sym typeface="Georgia"/>
              </a:rPr>
              <a:t>到自己的雲端硬碟中 </a:t>
            </a:r>
            <a:r>
              <a:rPr lang="zh-TW" altLang="en-US" sz="1200" dirty="0">
                <a:solidFill>
                  <a:schemeClr val="hlink"/>
                </a:solidFill>
                <a:highlight>
                  <a:srgbClr val="FFFFFF"/>
                </a:highlight>
                <a:uFill>
                  <a:noFill/>
                </a:uFill>
                <a:latin typeface="Georgia"/>
                <a:ea typeface="Georgia"/>
                <a:cs typeface="Georgia"/>
                <a:sym typeface="Georgia"/>
                <a:hlinkClick r:id="rId3"/>
              </a:rPr>
              <a:t>傳送門</a:t>
            </a:r>
            <a:endParaRPr lang="zh-TW" altLang="en-US" sz="1200" dirty="0">
              <a:solidFill>
                <a:schemeClr val="hlink"/>
              </a:solidFill>
              <a:highlight>
                <a:srgbClr val="FFFFFF"/>
              </a:highlight>
              <a:latin typeface="Georgia"/>
              <a:ea typeface="Georgia"/>
              <a:cs typeface="Georgia"/>
              <a:sym typeface="Georgia"/>
            </a:endParaRPr>
          </a:p>
          <a:p>
            <a:pPr marL="0" lvl="0" indent="0" algn="l" rtl="0">
              <a:spcBef>
                <a:spcPts val="0"/>
              </a:spcBef>
              <a:spcAft>
                <a:spcPts val="0"/>
              </a:spcAft>
              <a:buNone/>
            </a:pP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4074159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highlight>
                  <a:srgbClr val="FFFFFF"/>
                </a:highlight>
                <a:latin typeface="+mn-lt"/>
                <a:ea typeface="+mn-ea"/>
                <a:cs typeface="+mn-cs"/>
              </a:rPr>
              <a:t>Kaggle </a:t>
            </a:r>
            <a:r>
              <a:rPr lang="zh-TW" altLang="en-US" sz="1200" b="0" i="0" kern="1200" dirty="0">
                <a:solidFill>
                  <a:schemeClr val="tx1"/>
                </a:solidFill>
                <a:effectLst/>
                <a:highlight>
                  <a:srgbClr val="FFFFFF"/>
                </a:highlight>
                <a:latin typeface="+mn-lt"/>
                <a:ea typeface="+mn-ea"/>
                <a:cs typeface="+mn-cs"/>
              </a:rPr>
              <a:t>是一個數據建模和數據分析競賽平台，你可以不定時在上面看到許多競賽，也可以看到許多公司將他們未解決的資料集公開分享給各位讓大家一起來解決。除此之外 </a:t>
            </a:r>
            <a:r>
              <a:rPr lang="en-US" sz="1200" b="0" i="0" kern="1200" dirty="0">
                <a:solidFill>
                  <a:schemeClr val="tx1"/>
                </a:solidFill>
                <a:effectLst/>
                <a:highlight>
                  <a:srgbClr val="FFFFFF"/>
                </a:highlight>
                <a:latin typeface="+mn-lt"/>
                <a:ea typeface="+mn-ea"/>
                <a:cs typeface="+mn-cs"/>
              </a:rPr>
              <a:t>Kaggle </a:t>
            </a:r>
            <a:r>
              <a:rPr lang="zh-TW" altLang="en-US" sz="1200" b="0" i="0" kern="1200" dirty="0">
                <a:solidFill>
                  <a:schemeClr val="tx1"/>
                </a:solidFill>
                <a:effectLst/>
                <a:highlight>
                  <a:srgbClr val="FFFFFF"/>
                </a:highlight>
                <a:latin typeface="+mn-lt"/>
                <a:ea typeface="+mn-ea"/>
                <a:cs typeface="+mn-cs"/>
              </a:rPr>
              <a:t>使用者也可以公開分享自己的 </a:t>
            </a:r>
            <a:r>
              <a:rPr lang="en-US" sz="1200" b="0" i="0" kern="1200" dirty="0">
                <a:solidFill>
                  <a:schemeClr val="tx1"/>
                </a:solidFill>
                <a:effectLst/>
                <a:highlight>
                  <a:srgbClr val="FFFFFF"/>
                </a:highlight>
                <a:latin typeface="+mn-lt"/>
                <a:ea typeface="+mn-ea"/>
                <a:cs typeface="+mn-cs"/>
              </a:rPr>
              <a:t>kernel </a:t>
            </a:r>
            <a:r>
              <a:rPr lang="zh-TW" altLang="en-US" sz="1200" b="0" i="0" kern="1200" dirty="0">
                <a:solidFill>
                  <a:schemeClr val="tx1"/>
                </a:solidFill>
                <a:effectLst/>
                <a:highlight>
                  <a:srgbClr val="FFFFFF"/>
                </a:highlight>
                <a:latin typeface="+mn-lt"/>
                <a:ea typeface="+mn-ea"/>
                <a:cs typeface="+mn-cs"/>
              </a:rPr>
              <a:t>讓大家參考你的程式，幸運的話你可以在這裡挖到寶。</a:t>
            </a:r>
            <a:endParaRPr lang="en-US" altLang="zh-TW" sz="1200" dirty="0">
              <a:solidFill>
                <a:schemeClr val="dk1"/>
              </a:solidFill>
              <a:highlight>
                <a:srgbClr val="FFFFFF"/>
              </a:highlight>
              <a:latin typeface="Georgia"/>
              <a:ea typeface="Georgia"/>
              <a:cs typeface="Georgia"/>
              <a:sym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chemeClr val="dk1"/>
              </a:solidFill>
              <a:highlight>
                <a:srgbClr val="FFFFFF"/>
              </a:highlight>
              <a:latin typeface="Georgia"/>
              <a:ea typeface="Georgia"/>
              <a:cs typeface="Georgia"/>
              <a:sym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dk1"/>
                </a:solidFill>
                <a:highlight>
                  <a:srgbClr val="FFFFFF"/>
                </a:highlight>
                <a:latin typeface="Georgia"/>
                <a:ea typeface="Georgia"/>
                <a:cs typeface="Georgia"/>
                <a:sym typeface="Georgia"/>
              </a:rPr>
              <a:t>這邊我提供一個簡單線性回歸的範例，各位可以直進入此連結 </a:t>
            </a:r>
            <a:r>
              <a:rPr lang="en-US" sz="1200" b="1" dirty="0">
                <a:solidFill>
                  <a:schemeClr val="dk1"/>
                </a:solidFill>
                <a:highlight>
                  <a:srgbClr val="FFFFFF"/>
                </a:highlight>
                <a:latin typeface="Georgia"/>
                <a:ea typeface="Georgia"/>
                <a:cs typeface="Georgia"/>
                <a:sym typeface="Georgia"/>
              </a:rPr>
              <a:t>Copy and Edit </a:t>
            </a:r>
            <a:r>
              <a:rPr lang="zh-TW" altLang="en-US" sz="1200" dirty="0">
                <a:solidFill>
                  <a:schemeClr val="dk1"/>
                </a:solidFill>
                <a:highlight>
                  <a:srgbClr val="FFFFFF"/>
                </a:highlight>
                <a:latin typeface="Georgia"/>
                <a:ea typeface="Georgia"/>
                <a:cs typeface="Georgia"/>
                <a:sym typeface="Georgia"/>
              </a:rPr>
              <a:t>到自己的帳號中。 </a:t>
            </a:r>
            <a:r>
              <a:rPr lang="zh-TW" altLang="en-US" sz="1200" dirty="0">
                <a:solidFill>
                  <a:schemeClr val="hlink"/>
                </a:solidFill>
                <a:highlight>
                  <a:srgbClr val="FFFFFF"/>
                </a:highlight>
                <a:uFill>
                  <a:noFill/>
                </a:uFill>
                <a:latin typeface="Georgia"/>
                <a:ea typeface="Georgia"/>
                <a:cs typeface="Georgia"/>
                <a:sym typeface="Georgia"/>
                <a:hlinkClick r:id="rId3"/>
              </a:rPr>
              <a:t>傳送門</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534252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gi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sublimetext.com/" TargetMode="External"/><Relationship Id="rId7" Type="http://schemas.openxmlformats.org/officeDocument/2006/relationships/image" Target="../media/image20.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 Id="rId6" Type="http://schemas.openxmlformats.org/officeDocument/2006/relationships/hyperlink" Target="https://notepad-plus-plus.org/zh/" TargetMode="External"/><Relationship Id="rId11" Type="http://schemas.openxmlformats.org/officeDocument/2006/relationships/image" Target="../media/image24.png"/><Relationship Id="rId5" Type="http://schemas.openxmlformats.org/officeDocument/2006/relationships/hyperlink" Target="https://vim.sourceforge.io/download.php" TargetMode="External"/><Relationship Id="rId10" Type="http://schemas.openxmlformats.org/officeDocument/2006/relationships/image" Target="../media/image23.png"/><Relationship Id="rId4" Type="http://schemas.openxmlformats.org/officeDocument/2006/relationships/hyperlink" Target="https://atom.io/" TargetMode="Externa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ai-academy-taiwan/suit-up-%E8%87%AA%E5%B7%B1%E5%8B%95%E6%89%8B%E5%BB%BA%E7%BD%AEai%E7%92%B0%E5%A2%83-8a344b3d129e" TargetMode="Externa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medium.com/10coding/anaconda-%E4%BB%8B%E7%B4%B9%E5%8F%8A%E5%AE%89%E8%A3%9D-4c303c5ff8d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23</a:t>
            </a:r>
            <a:endParaRPr lang="zh-CN" altLang="en-US" sz="11500" dirty="0"/>
          </a:p>
        </p:txBody>
      </p:sp>
      <p:sp>
        <p:nvSpPr>
          <p:cNvPr id="3" name="文本占位符 2"/>
          <p:cNvSpPr>
            <a:spLocks noGrp="1"/>
          </p:cNvSpPr>
          <p:nvPr>
            <p:ph type="body" sz="quarter" idx="12"/>
          </p:nvPr>
        </p:nvSpPr>
        <p:spPr>
          <a:xfrm>
            <a:off x="688622" y="3366142"/>
            <a:ext cx="10363200" cy="646331"/>
          </a:xfrm>
        </p:spPr>
        <p:txBody>
          <a:bodyPr/>
          <a:lstStyle/>
          <a:p>
            <a:r>
              <a:rPr lang="zh-TW" altLang="en-US" sz="4000" dirty="0"/>
              <a:t>免費雲端</a:t>
            </a:r>
            <a:r>
              <a:rPr lang="en-US" altLang="zh-TW" sz="4000" dirty="0"/>
              <a:t> </a:t>
            </a:r>
            <a:r>
              <a:rPr lang="en-US" altLang="zh-CN" sz="4000" dirty="0" err="1"/>
              <a:t>Jupyter</a:t>
            </a:r>
            <a:r>
              <a:rPr lang="en-US" altLang="zh-CN" sz="4000" dirty="0"/>
              <a:t> Notebook </a:t>
            </a:r>
            <a:r>
              <a:rPr lang="zh-TW" altLang="en-US" sz="4000" dirty="0"/>
              <a:t>資源</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1A7A72-50D9-A345-8494-649E1E0F67CE}"/>
              </a:ext>
            </a:extLst>
          </p:cNvPr>
          <p:cNvSpPr>
            <a:spLocks noGrp="1"/>
          </p:cNvSpPr>
          <p:nvPr>
            <p:ph type="body" sz="quarter" idx="10"/>
          </p:nvPr>
        </p:nvSpPr>
        <p:spPr/>
        <p:txBody>
          <a:bodyPr/>
          <a:lstStyle/>
          <a:p>
            <a:r>
              <a:rPr lang="en-US" dirty="0"/>
              <a:t>Kaggle</a:t>
            </a:r>
            <a:endParaRPr lang="en-TW" dirty="0"/>
          </a:p>
        </p:txBody>
      </p:sp>
      <p:sp>
        <p:nvSpPr>
          <p:cNvPr id="5" name="Google Shape;148;p22">
            <a:extLst>
              <a:ext uri="{FF2B5EF4-FFF2-40B4-BE49-F238E27FC236}">
                <a16:creationId xmlns:a16="http://schemas.microsoft.com/office/drawing/2014/main" id="{06DC9CF2-0CD1-524E-8645-6EE97090D51F}"/>
              </a:ext>
            </a:extLst>
          </p:cNvPr>
          <p:cNvSpPr txBox="1">
            <a:spLocks/>
          </p:cNvSpPr>
          <p:nvPr/>
        </p:nvSpPr>
        <p:spPr>
          <a:xfrm>
            <a:off x="415600" y="1055308"/>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en-US" sz="1800" b="0" i="0" u="none" strike="noStrike" kern="0" cap="none" spc="0" normalizeH="0" baseline="0" noProof="0">
                <a:ln>
                  <a:noFill/>
                </a:ln>
                <a:solidFill>
                  <a:srgbClr val="595959"/>
                </a:solidFill>
                <a:effectLst/>
                <a:uLnTx/>
                <a:uFillTx/>
                <a:latin typeface="Arial"/>
                <a:cs typeface="Arial"/>
                <a:sym typeface="Arial"/>
              </a:rPr>
              <a:t>Kaggle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是一個數據建模和數據分析競賽平台，你可以不定時在上面看到許多競賽，也可以看到許多公司將他們未解決的資料集公開分享給各位讓大家一起來解決。</a:t>
            </a:r>
            <a:endParaRPr kumimoji="0" lang="zh-TW" alt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6" name="Google Shape;150;p22">
            <a:extLst>
              <a:ext uri="{FF2B5EF4-FFF2-40B4-BE49-F238E27FC236}">
                <a16:creationId xmlns:a16="http://schemas.microsoft.com/office/drawing/2014/main" id="{4FE97FB5-5C52-D843-AC58-B6988810D072}"/>
              </a:ext>
            </a:extLst>
          </p:cNvPr>
          <p:cNvPicPr preferRelativeResize="0"/>
          <p:nvPr/>
        </p:nvPicPr>
        <p:blipFill>
          <a:blip r:embed="rId3">
            <a:alphaModFix/>
          </a:blip>
          <a:stretch>
            <a:fillRect/>
          </a:stretch>
        </p:blipFill>
        <p:spPr>
          <a:xfrm>
            <a:off x="1547633" y="2155909"/>
            <a:ext cx="8945800" cy="3801265"/>
          </a:xfrm>
          <a:prstGeom prst="rect">
            <a:avLst/>
          </a:prstGeom>
          <a:noFill/>
          <a:ln>
            <a:noFill/>
          </a:ln>
        </p:spPr>
      </p:pic>
    </p:spTree>
    <p:extLst>
      <p:ext uri="{BB962C8B-B14F-4D97-AF65-F5344CB8AC3E}">
        <p14:creationId xmlns:p14="http://schemas.microsoft.com/office/powerpoint/2010/main" val="2078483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1">
            <a:extLst>
              <a:ext uri="{FF2B5EF4-FFF2-40B4-BE49-F238E27FC236}">
                <a16:creationId xmlns:a16="http://schemas.microsoft.com/office/drawing/2014/main" id="{4CEB56DA-E5E0-9D47-A1E1-E3B920519822}"/>
              </a:ext>
            </a:extLst>
          </p:cNvPr>
          <p:cNvSpPr>
            <a:spLocks noGrp="1"/>
          </p:cNvSpPr>
          <p:nvPr>
            <p:ph type="body" sz="quarter" idx="10"/>
          </p:nvPr>
        </p:nvSpPr>
        <p:spPr>
          <a:xfrm>
            <a:off x="353896" y="409679"/>
            <a:ext cx="5537200" cy="590931"/>
          </a:xfrm>
        </p:spPr>
        <p:txBody>
          <a:bodyPr/>
          <a:lstStyle/>
          <a:p>
            <a:r>
              <a:rPr lang="en-TW" dirty="0"/>
              <a:t>Day 23</a:t>
            </a:r>
            <a:r>
              <a:rPr lang="zh-TW" altLang="en-US" dirty="0"/>
              <a:t> </a:t>
            </a:r>
            <a:r>
              <a:rPr lang="en-TW" dirty="0"/>
              <a:t>學習目標</a:t>
            </a:r>
          </a:p>
        </p:txBody>
      </p:sp>
      <p:sp>
        <p:nvSpPr>
          <p:cNvPr id="24" name="Text Placeholder 2">
            <a:extLst>
              <a:ext uri="{FF2B5EF4-FFF2-40B4-BE49-F238E27FC236}">
                <a16:creationId xmlns:a16="http://schemas.microsoft.com/office/drawing/2014/main" id="{55CB671C-7D2E-A940-AE00-62876896FB29}"/>
              </a:ext>
            </a:extLst>
          </p:cNvPr>
          <p:cNvSpPr>
            <a:spLocks noGrp="1"/>
          </p:cNvSpPr>
          <p:nvPr>
            <p:ph type="body" sz="quarter" idx="11"/>
          </p:nvPr>
        </p:nvSpPr>
        <p:spPr>
          <a:xfrm>
            <a:off x="310121" y="1537003"/>
            <a:ext cx="1231900" cy="840230"/>
          </a:xfrm>
        </p:spPr>
        <p:txBody>
          <a:bodyPr/>
          <a:lstStyle/>
          <a:p>
            <a:r>
              <a:rPr lang="en-TW" dirty="0"/>
              <a:t>01</a:t>
            </a:r>
          </a:p>
        </p:txBody>
      </p:sp>
      <p:sp>
        <p:nvSpPr>
          <p:cNvPr id="25" name="Text Placeholder 3">
            <a:extLst>
              <a:ext uri="{FF2B5EF4-FFF2-40B4-BE49-F238E27FC236}">
                <a16:creationId xmlns:a16="http://schemas.microsoft.com/office/drawing/2014/main" id="{BD37D6DF-4512-BB45-937D-2D1BBDA42201}"/>
              </a:ext>
            </a:extLst>
          </p:cNvPr>
          <p:cNvSpPr>
            <a:spLocks noGrp="1"/>
          </p:cNvSpPr>
          <p:nvPr>
            <p:ph type="body" sz="quarter" idx="12"/>
          </p:nvPr>
        </p:nvSpPr>
        <p:spPr>
          <a:xfrm>
            <a:off x="1416990" y="1641898"/>
            <a:ext cx="5995746" cy="1096710"/>
          </a:xfrm>
        </p:spPr>
        <p:txBody>
          <a:bodyPr/>
          <a:lstStyle/>
          <a:p>
            <a:r>
              <a:rPr lang="zh-TW" altLang="en-US" sz="1800" dirty="0"/>
              <a:t>挖掘免費雲端 </a:t>
            </a:r>
            <a:r>
              <a:rPr lang="en-US" sz="1800" dirty="0" err="1"/>
              <a:t>Jupyter</a:t>
            </a:r>
            <a:r>
              <a:rPr lang="en-US" sz="1800" dirty="0"/>
              <a:t> Notebook </a:t>
            </a:r>
            <a:r>
              <a:rPr lang="zh-TW" altLang="en-US" sz="1800" dirty="0"/>
              <a:t>資源</a:t>
            </a:r>
          </a:p>
          <a:p>
            <a:endParaRPr lang="zh-TW" altLang="en-US" sz="1800" dirty="0"/>
          </a:p>
          <a:p>
            <a:endParaRPr lang="en-TW" sz="1800" dirty="0"/>
          </a:p>
        </p:txBody>
      </p:sp>
      <p:sp>
        <p:nvSpPr>
          <p:cNvPr id="26" name="Text Placeholder 4">
            <a:extLst>
              <a:ext uri="{FF2B5EF4-FFF2-40B4-BE49-F238E27FC236}">
                <a16:creationId xmlns:a16="http://schemas.microsoft.com/office/drawing/2014/main" id="{56E604E2-46E8-B549-B438-1B5AB1322789}"/>
              </a:ext>
            </a:extLst>
          </p:cNvPr>
          <p:cNvSpPr>
            <a:spLocks noGrp="1"/>
          </p:cNvSpPr>
          <p:nvPr>
            <p:ph type="body" sz="quarter" idx="13"/>
          </p:nvPr>
        </p:nvSpPr>
        <p:spPr>
          <a:xfrm>
            <a:off x="1416989" y="1939127"/>
            <a:ext cx="4474107" cy="290657"/>
          </a:xfrm>
        </p:spPr>
        <p:txBody>
          <a:bodyPr/>
          <a:lstStyle/>
          <a:p>
            <a:r>
              <a:rPr lang="en-US" altLang="zh-TW" sz="1100" dirty="0"/>
              <a:t>Kaggle &amp; Google </a:t>
            </a:r>
            <a:r>
              <a:rPr lang="en-US" altLang="zh-TW" sz="1100" dirty="0" err="1"/>
              <a:t>Colaboratory</a:t>
            </a:r>
            <a:r>
              <a:rPr lang="en-US" altLang="zh-TW" sz="1100" dirty="0"/>
              <a:t> </a:t>
            </a:r>
            <a:endParaRPr lang="en-TW" sz="1100" dirty="0"/>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
            <a:extLst>
              <a:ext uri="{FF2B5EF4-FFF2-40B4-BE49-F238E27FC236}">
                <a16:creationId xmlns:a16="http://schemas.microsoft.com/office/drawing/2014/main" id="{7A044D8C-7AA5-4143-BF85-DEFF46163BE1}"/>
              </a:ext>
            </a:extLst>
          </p:cNvPr>
          <p:cNvSpPr/>
          <p:nvPr/>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4">
            <a:extLst>
              <a:ext uri="{FF2B5EF4-FFF2-40B4-BE49-F238E27FC236}">
                <a16:creationId xmlns:a16="http://schemas.microsoft.com/office/drawing/2014/main" id="{B70B92AF-8FD0-7449-B246-C6B49D385D85}"/>
              </a:ext>
            </a:extLst>
          </p:cNvPr>
          <p:cNvSpPr/>
          <p:nvPr/>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5">
            <a:extLst>
              <a:ext uri="{FF2B5EF4-FFF2-40B4-BE49-F238E27FC236}">
                <a16:creationId xmlns:a16="http://schemas.microsoft.com/office/drawing/2014/main" id="{E6379D85-40DC-5548-895C-218AF36B4013}"/>
              </a:ext>
            </a:extLst>
          </p:cNvPr>
          <p:cNvSpPr/>
          <p:nvPr/>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1">
            <a:extLst>
              <a:ext uri="{FF2B5EF4-FFF2-40B4-BE49-F238E27FC236}">
                <a16:creationId xmlns:a16="http://schemas.microsoft.com/office/drawing/2014/main" id="{74C00678-9FA6-2E4E-9350-CB72F989098C}"/>
              </a:ext>
            </a:extLst>
          </p:cNvPr>
          <p:cNvSpPr txBox="1">
            <a:spLocks/>
          </p:cNvSpPr>
          <p:nvPr/>
        </p:nvSpPr>
        <p:spPr>
          <a:xfrm>
            <a:off x="3793065" y="1528679"/>
            <a:ext cx="6587181" cy="7571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4800" dirty="0">
                <a:solidFill>
                  <a:schemeClr val="accent3">
                    <a:lumMod val="25000"/>
                  </a:schemeClr>
                </a:solidFill>
              </a:rPr>
              <a:t>想問問大家</a:t>
            </a:r>
          </a:p>
        </p:txBody>
      </p:sp>
      <p:sp>
        <p:nvSpPr>
          <p:cNvPr id="6" name="文本占位符 11">
            <a:extLst>
              <a:ext uri="{FF2B5EF4-FFF2-40B4-BE49-F238E27FC236}">
                <a16:creationId xmlns:a16="http://schemas.microsoft.com/office/drawing/2014/main" id="{F4C60C0B-91C4-D04F-9692-4C2E951A6FC6}"/>
              </a:ext>
            </a:extLst>
          </p:cNvPr>
          <p:cNvSpPr txBox="1">
            <a:spLocks/>
          </p:cNvSpPr>
          <p:nvPr/>
        </p:nvSpPr>
        <p:spPr>
          <a:xfrm>
            <a:off x="3793065" y="2287099"/>
            <a:ext cx="7183521" cy="8402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5400" dirty="0">
                <a:solidFill>
                  <a:schemeClr val="accent3">
                    <a:lumMod val="25000"/>
                  </a:schemeClr>
                </a:solidFill>
              </a:rPr>
              <a:t>你都如何寫程式呢？</a:t>
            </a:r>
          </a:p>
        </p:txBody>
      </p:sp>
      <p:pic>
        <p:nvPicPr>
          <p:cNvPr id="13" name="Google Shape;98;p16">
            <a:extLst>
              <a:ext uri="{FF2B5EF4-FFF2-40B4-BE49-F238E27FC236}">
                <a16:creationId xmlns:a16="http://schemas.microsoft.com/office/drawing/2014/main" id="{966639F1-6418-A143-9B7B-2782A10BDACA}"/>
              </a:ext>
            </a:extLst>
          </p:cNvPr>
          <p:cNvPicPr preferRelativeResize="0"/>
          <p:nvPr/>
        </p:nvPicPr>
        <p:blipFill>
          <a:blip r:embed="rId2">
            <a:alphaModFix/>
          </a:blip>
          <a:stretch>
            <a:fillRect/>
          </a:stretch>
        </p:blipFill>
        <p:spPr>
          <a:xfrm>
            <a:off x="3626447" y="3883071"/>
            <a:ext cx="4939106" cy="2463799"/>
          </a:xfrm>
          <a:prstGeom prst="rect">
            <a:avLst/>
          </a:prstGeom>
          <a:noFill/>
          <a:ln>
            <a:noFill/>
          </a:ln>
        </p:spPr>
      </p:pic>
    </p:spTree>
    <p:extLst>
      <p:ext uri="{BB962C8B-B14F-4D97-AF65-F5344CB8AC3E}">
        <p14:creationId xmlns:p14="http://schemas.microsoft.com/office/powerpoint/2010/main" val="1751240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37C434-B095-4C41-A54B-9A7A07DE4680}"/>
              </a:ext>
            </a:extLst>
          </p:cNvPr>
          <p:cNvSpPr>
            <a:spLocks noGrp="1"/>
          </p:cNvSpPr>
          <p:nvPr>
            <p:ph type="body" sz="quarter" idx="10"/>
          </p:nvPr>
        </p:nvSpPr>
        <p:spPr/>
        <p:txBody>
          <a:bodyPr/>
          <a:lstStyle/>
          <a:p>
            <a:r>
              <a:rPr lang="zh-TW" altLang="en-US" dirty="0"/>
              <a:t>開發的第一哩路</a:t>
            </a:r>
            <a:r>
              <a:rPr lang="en-US" altLang="zh-TW" dirty="0"/>
              <a:t>: </a:t>
            </a:r>
            <a:r>
              <a:rPr lang="zh-TW" altLang="en-US" dirty="0"/>
              <a:t>尋找適合的開發環境</a:t>
            </a:r>
            <a:endParaRPr lang="en-TW" dirty="0"/>
          </a:p>
        </p:txBody>
      </p:sp>
      <p:sp>
        <p:nvSpPr>
          <p:cNvPr id="9" name="Google Shape;104;p17">
            <a:extLst>
              <a:ext uri="{FF2B5EF4-FFF2-40B4-BE49-F238E27FC236}">
                <a16:creationId xmlns:a16="http://schemas.microsoft.com/office/drawing/2014/main" id="{B7C793FD-6B4B-1941-8EED-AE3A9CF7277A}"/>
              </a:ext>
            </a:extLst>
          </p:cNvPr>
          <p:cNvSpPr txBox="1">
            <a:spLocks/>
          </p:cNvSpPr>
          <p:nvPr/>
        </p:nvSpPr>
        <p:spPr>
          <a:xfrm>
            <a:off x="787188" y="892378"/>
            <a:ext cx="7954476" cy="826694"/>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600"/>
              </a:spcBef>
              <a:spcAft>
                <a:spcPts val="1600"/>
              </a:spcAft>
              <a:buFont typeface="Arial" panose="020B0604020202020204" pitchFamily="34" charset="0"/>
              <a:buNone/>
            </a:pPr>
            <a:r>
              <a:rPr lang="zh-TW" altLang="en-US" sz="1800" kern="0" dirty="0">
                <a:solidFill>
                  <a:schemeClr val="tx1">
                    <a:lumMod val="75000"/>
                    <a:lumOff val="25000"/>
                  </a:schemeClr>
                </a:solidFill>
                <a:cs typeface="Arial"/>
                <a:sym typeface="Georgia"/>
              </a:rPr>
              <a:t>俗話說：「工欲善其事，必先利其器。」</a:t>
            </a:r>
            <a:endParaRPr lang="zh-TW" altLang="en-US" sz="1800" kern="0" dirty="0">
              <a:solidFill>
                <a:schemeClr val="tx1">
                  <a:lumMod val="75000"/>
                  <a:lumOff val="25000"/>
                </a:schemeClr>
              </a:solidFill>
              <a:cs typeface="Arial"/>
            </a:endParaRPr>
          </a:p>
        </p:txBody>
      </p:sp>
      <p:pic>
        <p:nvPicPr>
          <p:cNvPr id="10" name="Google Shape;105;p17">
            <a:extLst>
              <a:ext uri="{FF2B5EF4-FFF2-40B4-BE49-F238E27FC236}">
                <a16:creationId xmlns:a16="http://schemas.microsoft.com/office/drawing/2014/main" id="{F057D736-A8D6-A94D-9A20-8297D12658E4}"/>
              </a:ext>
            </a:extLst>
          </p:cNvPr>
          <p:cNvPicPr preferRelativeResize="0"/>
          <p:nvPr/>
        </p:nvPicPr>
        <p:blipFill>
          <a:blip r:embed="rId3">
            <a:alphaModFix/>
          </a:blip>
          <a:stretch>
            <a:fillRect/>
          </a:stretch>
        </p:blipFill>
        <p:spPr>
          <a:xfrm>
            <a:off x="2530413" y="2617912"/>
            <a:ext cx="3191250" cy="1695775"/>
          </a:xfrm>
          <a:prstGeom prst="rect">
            <a:avLst/>
          </a:prstGeom>
          <a:noFill/>
          <a:ln>
            <a:noFill/>
          </a:ln>
        </p:spPr>
      </p:pic>
      <p:pic>
        <p:nvPicPr>
          <p:cNvPr id="11" name="Google Shape;106;p17">
            <a:extLst>
              <a:ext uri="{FF2B5EF4-FFF2-40B4-BE49-F238E27FC236}">
                <a16:creationId xmlns:a16="http://schemas.microsoft.com/office/drawing/2014/main" id="{DFBB8D58-2C7A-144F-BFD7-5CE6F64E26DC}"/>
              </a:ext>
            </a:extLst>
          </p:cNvPr>
          <p:cNvPicPr preferRelativeResize="0"/>
          <p:nvPr/>
        </p:nvPicPr>
        <p:blipFill>
          <a:blip r:embed="rId4">
            <a:alphaModFix/>
          </a:blip>
          <a:stretch>
            <a:fillRect/>
          </a:stretch>
        </p:blipFill>
        <p:spPr>
          <a:xfrm>
            <a:off x="6377388" y="2436312"/>
            <a:ext cx="2836250" cy="1985375"/>
          </a:xfrm>
          <a:prstGeom prst="rect">
            <a:avLst/>
          </a:prstGeom>
          <a:noFill/>
          <a:ln>
            <a:noFill/>
          </a:ln>
        </p:spPr>
      </p:pic>
      <p:sp>
        <p:nvSpPr>
          <p:cNvPr id="12" name="Google Shape;107;p17">
            <a:extLst>
              <a:ext uri="{FF2B5EF4-FFF2-40B4-BE49-F238E27FC236}">
                <a16:creationId xmlns:a16="http://schemas.microsoft.com/office/drawing/2014/main" id="{F5D00231-2759-5147-AAD5-7D47A11B2F99}"/>
              </a:ext>
            </a:extLst>
          </p:cNvPr>
          <p:cNvSpPr txBox="1"/>
          <p:nvPr/>
        </p:nvSpPr>
        <p:spPr>
          <a:xfrm>
            <a:off x="2881050" y="4313687"/>
            <a:ext cx="2534400" cy="729900"/>
          </a:xfrm>
          <a:prstGeom prst="rect">
            <a:avLst/>
          </a:prstGeom>
          <a:noFill/>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US" sz="1600" b="1" dirty="0" err="1">
                <a:solidFill>
                  <a:schemeClr val="dk1"/>
                </a:solidFill>
                <a:highlight>
                  <a:schemeClr val="lt1"/>
                </a:highlight>
                <a:latin typeface="Georgia"/>
                <a:ea typeface="Georgia"/>
                <a:cs typeface="Georgia"/>
                <a:sym typeface="Georgia"/>
              </a:rPr>
              <a:t>有好的開發環境帶你升天</a:t>
            </a:r>
            <a:endParaRPr b="1" dirty="0"/>
          </a:p>
        </p:txBody>
      </p:sp>
      <p:sp>
        <p:nvSpPr>
          <p:cNvPr id="13" name="Google Shape;108;p17">
            <a:extLst>
              <a:ext uri="{FF2B5EF4-FFF2-40B4-BE49-F238E27FC236}">
                <a16:creationId xmlns:a16="http://schemas.microsoft.com/office/drawing/2014/main" id="{F18DF5F5-902A-984A-9168-400814C489F5}"/>
              </a:ext>
            </a:extLst>
          </p:cNvPr>
          <p:cNvSpPr txBox="1"/>
          <p:nvPr/>
        </p:nvSpPr>
        <p:spPr>
          <a:xfrm>
            <a:off x="7454025" y="4313687"/>
            <a:ext cx="936000" cy="729900"/>
          </a:xfrm>
          <a:prstGeom prst="rect">
            <a:avLst/>
          </a:prstGeom>
          <a:noFill/>
          <a:ln>
            <a:noFill/>
          </a:ln>
        </p:spPr>
        <p:txBody>
          <a:bodyPr spcFirstLastPara="1" wrap="square" lIns="91425" tIns="91425" rIns="91425" bIns="91425" anchor="t" anchorCtr="0">
            <a:noAutofit/>
          </a:bodyPr>
          <a:lstStyle/>
          <a:p>
            <a:pPr marL="0" lvl="0" indent="0" algn="l" rtl="0">
              <a:spcBef>
                <a:spcPts val="1600"/>
              </a:spcBef>
              <a:spcAft>
                <a:spcPts val="1600"/>
              </a:spcAft>
              <a:buNone/>
            </a:pPr>
            <a:r>
              <a:rPr lang="en-US" sz="1600" b="1" dirty="0" err="1">
                <a:solidFill>
                  <a:schemeClr val="dk1"/>
                </a:solidFill>
                <a:highlight>
                  <a:schemeClr val="lt1"/>
                </a:highlight>
                <a:latin typeface="Georgia"/>
                <a:ea typeface="Georgia"/>
                <a:cs typeface="Georgia"/>
                <a:sym typeface="Georgia"/>
              </a:rPr>
              <a:t>反之</a:t>
            </a:r>
            <a:r>
              <a:rPr lang="en-US" sz="1600" b="1" dirty="0">
                <a:solidFill>
                  <a:schemeClr val="dk1"/>
                </a:solidFill>
                <a:highlight>
                  <a:schemeClr val="lt1"/>
                </a:highlight>
                <a:latin typeface="Georgia"/>
                <a:ea typeface="Georgia"/>
                <a:cs typeface="Georgia"/>
                <a:sym typeface="Georgia"/>
              </a:rPr>
              <a:t> ...</a:t>
            </a:r>
            <a:endParaRPr b="1" dirty="0"/>
          </a:p>
        </p:txBody>
      </p:sp>
    </p:spTree>
    <p:extLst>
      <p:ext uri="{BB962C8B-B14F-4D97-AF65-F5344CB8AC3E}">
        <p14:creationId xmlns:p14="http://schemas.microsoft.com/office/powerpoint/2010/main" val="276567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ppt_w</p:attrName>
                                        </p:attrNameLst>
                                      </p:cBhvr>
                                      <p:tavLst>
                                        <p:tav tm="0">
                                          <p:val>
                                            <p:strVal val="0"/>
                                          </p:val>
                                        </p:tav>
                                        <p:tav tm="100000">
                                          <p:val>
                                            <p:strVal val="#ppt_w"/>
                                          </p:val>
                                        </p:tav>
                                      </p:tavLst>
                                    </p:anim>
                                    <p:anim calcmode="lin" valueType="num">
                                      <p:cBhvr additive="base">
                                        <p:cTn id="8" dur="1000"/>
                                        <p:tgtEl>
                                          <p:spTgt spid="10"/>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p:tgtEl>
                                          <p:spTgt spid="11"/>
                                        </p:tgtEl>
                                        <p:attrNameLst>
                                          <p:attrName>ppt_w</p:attrName>
                                        </p:attrNameLst>
                                      </p:cBhvr>
                                      <p:tavLst>
                                        <p:tav tm="0">
                                          <p:val>
                                            <p:strVal val="0"/>
                                          </p:val>
                                        </p:tav>
                                        <p:tav tm="100000">
                                          <p:val>
                                            <p:strVal val="#ppt_w"/>
                                          </p:val>
                                        </p:tav>
                                      </p:tavLst>
                                    </p:anim>
                                    <p:anim calcmode="lin" valueType="num">
                                      <p:cBhvr additive="base">
                                        <p:cTn id="14" dur="1000"/>
                                        <p:tgtEl>
                                          <p:spTgt spid="11"/>
                                        </p:tgtEl>
                                        <p:attrNameLst>
                                          <p:attrName>ppt_h</p:attrName>
                                        </p:attrNameLst>
                                      </p:cBhvr>
                                      <p:tavLst>
                                        <p:tav tm="0">
                                          <p:val>
                                            <p:str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7E38A-FF75-3D47-8482-C699522AF02D}"/>
              </a:ext>
            </a:extLst>
          </p:cNvPr>
          <p:cNvSpPr>
            <a:spLocks noGrp="1"/>
          </p:cNvSpPr>
          <p:nvPr>
            <p:ph type="body" sz="quarter" idx="10"/>
          </p:nvPr>
        </p:nvSpPr>
        <p:spPr/>
        <p:txBody>
          <a:bodyPr/>
          <a:lstStyle/>
          <a:p>
            <a:r>
              <a:rPr lang="en-US" dirty="0" err="1"/>
              <a:t>網路上有林林總總的</a:t>
            </a:r>
            <a:r>
              <a:rPr lang="en-US" dirty="0"/>
              <a:t> IDE</a:t>
            </a:r>
            <a:endParaRPr lang="en-TW" dirty="0"/>
          </a:p>
        </p:txBody>
      </p:sp>
      <p:sp>
        <p:nvSpPr>
          <p:cNvPr id="3" name="Google Shape;113;p18">
            <a:extLst>
              <a:ext uri="{FF2B5EF4-FFF2-40B4-BE49-F238E27FC236}">
                <a16:creationId xmlns:a16="http://schemas.microsoft.com/office/drawing/2014/main" id="{D529A7F1-D0C0-AB40-8D26-1E403B70E701}"/>
              </a:ext>
            </a:extLst>
          </p:cNvPr>
          <p:cNvSpPr txBox="1">
            <a:spLocks/>
          </p:cNvSpPr>
          <p:nvPr/>
        </p:nvSpPr>
        <p:spPr>
          <a:xfrm>
            <a:off x="483863" y="944136"/>
            <a:ext cx="11360800" cy="4555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zh-TW" altLang="en-US" sz="1800" dirty="0">
                <a:solidFill>
                  <a:srgbClr val="333333"/>
                </a:solidFill>
                <a:highlight>
                  <a:srgbClr val="FFFFFF"/>
                </a:highlight>
              </a:rPr>
              <a:t>市面上的編輯器有很多例如</a:t>
            </a:r>
            <a:r>
              <a:rPr lang="en-US" altLang="zh-TW" sz="1800" dirty="0">
                <a:solidFill>
                  <a:srgbClr val="333333"/>
                </a:solidFill>
                <a:highlight>
                  <a:srgbClr val="FFFFFF"/>
                </a:highlight>
              </a:rPr>
              <a:t>: </a:t>
            </a:r>
            <a:r>
              <a:rPr lang="en-US" sz="1800" dirty="0">
                <a:solidFill>
                  <a:srgbClr val="4183C4"/>
                </a:solidFill>
                <a:highlight>
                  <a:srgbClr val="FFFFFF"/>
                </a:highlight>
                <a:uFill>
                  <a:noFill/>
                </a:uFill>
                <a:hlinkClick r:id="rId2">
                  <a:extLst>
                    <a:ext uri="{A12FA001-AC4F-418D-AE19-62706E023703}">
                      <ahyp:hlinkClr xmlns:ahyp="http://schemas.microsoft.com/office/drawing/2018/hyperlinkcolor" val="tx"/>
                    </a:ext>
                  </a:extLst>
                </a:hlinkClick>
              </a:rPr>
              <a:t>Visual Studio </a:t>
            </a:r>
            <a:r>
              <a:rPr lang="en-US" sz="1800" dirty="0" err="1">
                <a:solidFill>
                  <a:srgbClr val="4183C4"/>
                </a:solidFill>
                <a:highlight>
                  <a:srgbClr val="FFFFFF"/>
                </a:highlight>
                <a:uFill>
                  <a:noFill/>
                </a:uFill>
                <a:hlinkClick r:id="rId2">
                  <a:extLst>
                    <a:ext uri="{A12FA001-AC4F-418D-AE19-62706E023703}">
                      <ahyp:hlinkClr xmlns:ahyp="http://schemas.microsoft.com/office/drawing/2018/hyperlinkcolor" val="tx"/>
                    </a:ext>
                  </a:extLst>
                </a:hlinkClick>
              </a:rPr>
              <a:t>Code</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Sublime</a:t>
            </a:r>
            <a:r>
              <a:rPr lang="en-US" sz="1800" dirty="0">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1800" dirty="0" err="1">
                <a:solidFill>
                  <a:srgbClr val="4183C4"/>
                </a:solidFill>
                <a:highlight>
                  <a:srgbClr val="FFFFFF"/>
                </a:highlight>
                <a:uFill>
                  <a:noFill/>
                </a:uFill>
                <a:hlinkClick r:id="rId3">
                  <a:extLst>
                    <a:ext uri="{A12FA001-AC4F-418D-AE19-62706E023703}">
                      <ahyp:hlinkClr xmlns:ahyp="http://schemas.microsoft.com/office/drawing/2018/hyperlinkcolor" val="tx"/>
                    </a:ext>
                  </a:extLst>
                </a:hlinkClick>
              </a:rPr>
              <a:t>Text</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4">
                  <a:extLst>
                    <a:ext uri="{A12FA001-AC4F-418D-AE19-62706E023703}">
                      <ahyp:hlinkClr xmlns:ahyp="http://schemas.microsoft.com/office/drawing/2018/hyperlinkcolor" val="tx"/>
                    </a:ext>
                  </a:extLst>
                </a:hlinkClick>
              </a:rPr>
              <a:t>Atom</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5">
                  <a:extLst>
                    <a:ext uri="{A12FA001-AC4F-418D-AE19-62706E023703}">
                      <ahyp:hlinkClr xmlns:ahyp="http://schemas.microsoft.com/office/drawing/2018/hyperlinkcolor" val="tx"/>
                    </a:ext>
                  </a:extLst>
                </a:hlinkClick>
              </a:rPr>
              <a:t>Vim</a:t>
            </a:r>
            <a:r>
              <a:rPr lang="en-US" sz="1800" dirty="0" err="1">
                <a:solidFill>
                  <a:srgbClr val="333333"/>
                </a:solidFill>
                <a:highlight>
                  <a:srgbClr val="FFFFFF"/>
                </a:highlight>
              </a:rPr>
              <a:t>、</a:t>
            </a:r>
            <a:r>
              <a:rPr lang="en-US" sz="1800" dirty="0" err="1">
                <a:solidFill>
                  <a:srgbClr val="4183C4"/>
                </a:solidFill>
                <a:highlight>
                  <a:srgbClr val="FFFFFF"/>
                </a:highlight>
                <a:uFill>
                  <a:noFill/>
                </a:uFill>
                <a:hlinkClick r:id="rId6">
                  <a:extLst>
                    <a:ext uri="{A12FA001-AC4F-418D-AE19-62706E023703}">
                      <ahyp:hlinkClr xmlns:ahyp="http://schemas.microsoft.com/office/drawing/2018/hyperlinkcolor" val="tx"/>
                    </a:ext>
                  </a:extLst>
                </a:hlinkClick>
              </a:rPr>
              <a:t>Notepad</a:t>
            </a:r>
            <a:r>
              <a:rPr lang="en-US" sz="1800" dirty="0">
                <a:solidFill>
                  <a:srgbClr val="4183C4"/>
                </a:solidFill>
                <a:highlight>
                  <a:srgbClr val="FFFFFF"/>
                </a:highlight>
                <a:uFill>
                  <a:noFill/>
                </a:uFill>
                <a:hlinkClick r:id="rId6">
                  <a:extLst>
                    <a:ext uri="{A12FA001-AC4F-418D-AE19-62706E023703}">
                      <ahyp:hlinkClr xmlns:ahyp="http://schemas.microsoft.com/office/drawing/2018/hyperlinkcolor" val="tx"/>
                    </a:ext>
                  </a:extLst>
                </a:hlinkClick>
              </a:rPr>
              <a:t>++</a:t>
            </a:r>
            <a:r>
              <a:rPr lang="en-US" sz="1800" dirty="0">
                <a:solidFill>
                  <a:srgbClr val="333333"/>
                </a:solidFill>
                <a:highlight>
                  <a:srgbClr val="FFFFFF"/>
                </a:highlight>
              </a:rPr>
              <a:t> ……</a:t>
            </a:r>
            <a:r>
              <a:rPr lang="zh-TW" altLang="en-US" sz="1800" dirty="0">
                <a:solidFill>
                  <a:srgbClr val="333333"/>
                </a:solidFill>
                <a:highlight>
                  <a:srgbClr val="FFFFFF"/>
                </a:highlight>
              </a:rPr>
              <a:t>等</a:t>
            </a:r>
            <a:endParaRPr lang="en-US" altLang="zh-TW" sz="1800" dirty="0">
              <a:solidFill>
                <a:srgbClr val="333333"/>
              </a:solidFill>
              <a:highlight>
                <a:srgbClr val="FFFFFF"/>
              </a:highlight>
            </a:endParaRPr>
          </a:p>
          <a:p>
            <a:pPr marL="0" indent="0">
              <a:lnSpc>
                <a:spcPct val="150000"/>
              </a:lnSpc>
              <a:buFont typeface="Arial" panose="020B0604020202020204" pitchFamily="34" charset="0"/>
              <a:buNone/>
            </a:pPr>
            <a:r>
              <a:rPr lang="zh-TW" altLang="en-US" sz="1800" dirty="0">
                <a:solidFill>
                  <a:srgbClr val="333333"/>
                </a:solidFill>
                <a:highlight>
                  <a:srgbClr val="FFFFFF"/>
                </a:highlight>
              </a:rPr>
              <a:t>各位可以依據自己的喜好安裝一個自己適合的編輯環境。</a:t>
            </a:r>
            <a:endParaRPr lang="zh-TW" altLang="en-US" sz="3200" dirty="0"/>
          </a:p>
        </p:txBody>
      </p:sp>
      <p:pic>
        <p:nvPicPr>
          <p:cNvPr id="4" name="Google Shape;115;p18">
            <a:extLst>
              <a:ext uri="{FF2B5EF4-FFF2-40B4-BE49-F238E27FC236}">
                <a16:creationId xmlns:a16="http://schemas.microsoft.com/office/drawing/2014/main" id="{4617BF8E-8FF1-604E-8148-615036090EDF}"/>
              </a:ext>
            </a:extLst>
          </p:cNvPr>
          <p:cNvPicPr preferRelativeResize="0"/>
          <p:nvPr/>
        </p:nvPicPr>
        <p:blipFill>
          <a:blip r:embed="rId7">
            <a:alphaModFix/>
          </a:blip>
          <a:stretch>
            <a:fillRect/>
          </a:stretch>
        </p:blipFill>
        <p:spPr>
          <a:xfrm>
            <a:off x="864167" y="2938397"/>
            <a:ext cx="1174400" cy="1174400"/>
          </a:xfrm>
          <a:prstGeom prst="rect">
            <a:avLst/>
          </a:prstGeom>
          <a:noFill/>
          <a:ln>
            <a:noFill/>
          </a:ln>
        </p:spPr>
      </p:pic>
      <p:pic>
        <p:nvPicPr>
          <p:cNvPr id="5" name="Google Shape;116;p18">
            <a:extLst>
              <a:ext uri="{FF2B5EF4-FFF2-40B4-BE49-F238E27FC236}">
                <a16:creationId xmlns:a16="http://schemas.microsoft.com/office/drawing/2014/main" id="{993CAC03-5B73-B04A-A4A1-77D29BD64397}"/>
              </a:ext>
            </a:extLst>
          </p:cNvPr>
          <p:cNvPicPr preferRelativeResize="0"/>
          <p:nvPr/>
        </p:nvPicPr>
        <p:blipFill>
          <a:blip r:embed="rId8">
            <a:alphaModFix/>
          </a:blip>
          <a:stretch>
            <a:fillRect/>
          </a:stretch>
        </p:blipFill>
        <p:spPr>
          <a:xfrm>
            <a:off x="2928100" y="2938397"/>
            <a:ext cx="1174400" cy="1174400"/>
          </a:xfrm>
          <a:prstGeom prst="rect">
            <a:avLst/>
          </a:prstGeom>
          <a:noFill/>
          <a:ln>
            <a:noFill/>
          </a:ln>
        </p:spPr>
      </p:pic>
      <p:pic>
        <p:nvPicPr>
          <p:cNvPr id="6" name="Google Shape;117;p18">
            <a:extLst>
              <a:ext uri="{FF2B5EF4-FFF2-40B4-BE49-F238E27FC236}">
                <a16:creationId xmlns:a16="http://schemas.microsoft.com/office/drawing/2014/main" id="{FDE91DFF-2964-B142-A06D-96404E47CC75}"/>
              </a:ext>
            </a:extLst>
          </p:cNvPr>
          <p:cNvPicPr preferRelativeResize="0"/>
          <p:nvPr/>
        </p:nvPicPr>
        <p:blipFill>
          <a:blip r:embed="rId9">
            <a:alphaModFix/>
          </a:blip>
          <a:stretch>
            <a:fillRect/>
          </a:stretch>
        </p:blipFill>
        <p:spPr>
          <a:xfrm>
            <a:off x="4992039" y="2772248"/>
            <a:ext cx="1645536" cy="1506699"/>
          </a:xfrm>
          <a:prstGeom prst="rect">
            <a:avLst/>
          </a:prstGeom>
          <a:noFill/>
          <a:ln>
            <a:noFill/>
          </a:ln>
        </p:spPr>
      </p:pic>
      <p:pic>
        <p:nvPicPr>
          <p:cNvPr id="7" name="Google Shape;118;p18">
            <a:extLst>
              <a:ext uri="{FF2B5EF4-FFF2-40B4-BE49-F238E27FC236}">
                <a16:creationId xmlns:a16="http://schemas.microsoft.com/office/drawing/2014/main" id="{369387E2-623E-904B-89A0-61AFE8D0FB2B}"/>
              </a:ext>
            </a:extLst>
          </p:cNvPr>
          <p:cNvPicPr preferRelativeResize="0"/>
          <p:nvPr/>
        </p:nvPicPr>
        <p:blipFill>
          <a:blip r:embed="rId10">
            <a:alphaModFix/>
          </a:blip>
          <a:stretch>
            <a:fillRect/>
          </a:stretch>
        </p:blipFill>
        <p:spPr>
          <a:xfrm>
            <a:off x="7383067" y="2772264"/>
            <a:ext cx="1645533" cy="1654440"/>
          </a:xfrm>
          <a:prstGeom prst="rect">
            <a:avLst/>
          </a:prstGeom>
          <a:noFill/>
          <a:ln>
            <a:noFill/>
          </a:ln>
        </p:spPr>
      </p:pic>
      <p:pic>
        <p:nvPicPr>
          <p:cNvPr id="8" name="Google Shape;119;p18">
            <a:extLst>
              <a:ext uri="{FF2B5EF4-FFF2-40B4-BE49-F238E27FC236}">
                <a16:creationId xmlns:a16="http://schemas.microsoft.com/office/drawing/2014/main" id="{2DD84618-300B-544D-8B3C-3FC9D526ADC2}"/>
              </a:ext>
            </a:extLst>
          </p:cNvPr>
          <p:cNvPicPr preferRelativeResize="0"/>
          <p:nvPr/>
        </p:nvPicPr>
        <p:blipFill>
          <a:blip r:embed="rId11">
            <a:alphaModFix/>
          </a:blip>
          <a:stretch>
            <a:fillRect/>
          </a:stretch>
        </p:blipFill>
        <p:spPr>
          <a:xfrm>
            <a:off x="9591033" y="2665198"/>
            <a:ext cx="2160200" cy="1868567"/>
          </a:xfrm>
          <a:prstGeom prst="rect">
            <a:avLst/>
          </a:prstGeom>
          <a:noFill/>
          <a:ln>
            <a:noFill/>
          </a:ln>
        </p:spPr>
      </p:pic>
    </p:spTree>
    <p:extLst>
      <p:ext uri="{BB962C8B-B14F-4D97-AF65-F5344CB8AC3E}">
        <p14:creationId xmlns:p14="http://schemas.microsoft.com/office/powerpoint/2010/main" val="3801150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DF6D84-4543-B445-9D1E-EF69E38A549C}"/>
              </a:ext>
            </a:extLst>
          </p:cNvPr>
          <p:cNvSpPr>
            <a:spLocks noGrp="1"/>
          </p:cNvSpPr>
          <p:nvPr>
            <p:ph type="body" sz="quarter" idx="10"/>
          </p:nvPr>
        </p:nvSpPr>
        <p:spPr/>
        <p:txBody>
          <a:bodyPr/>
          <a:lstStyle/>
          <a:p>
            <a:r>
              <a:rPr lang="en-US" dirty="0" err="1"/>
              <a:t>那做資料分析以及機器學習需要準備什麼</a:t>
            </a:r>
            <a:r>
              <a:rPr lang="en-US" dirty="0"/>
              <a:t>？</a:t>
            </a:r>
            <a:endParaRPr lang="en-TW" dirty="0"/>
          </a:p>
        </p:txBody>
      </p:sp>
      <p:sp>
        <p:nvSpPr>
          <p:cNvPr id="3" name="Google Shape;124;p19">
            <a:extLst>
              <a:ext uri="{FF2B5EF4-FFF2-40B4-BE49-F238E27FC236}">
                <a16:creationId xmlns:a16="http://schemas.microsoft.com/office/drawing/2014/main" id="{42F31575-773C-B746-BEA3-C612B79E2436}"/>
              </a:ext>
            </a:extLst>
          </p:cNvPr>
          <p:cNvSpPr txBox="1">
            <a:spLocks/>
          </p:cNvSpPr>
          <p:nvPr/>
        </p:nvSpPr>
        <p:spPr>
          <a:xfrm>
            <a:off x="415600" y="1372300"/>
            <a:ext cx="11360800" cy="4555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z="2400" dirty="0">
                <a:solidFill>
                  <a:schemeClr val="tx1">
                    <a:lumMod val="75000"/>
                    <a:lumOff val="25000"/>
                  </a:schemeClr>
                </a:solidFill>
              </a:rPr>
              <a:t>你可以在你的電腦中安裝 </a:t>
            </a:r>
            <a:r>
              <a:rPr lang="en-US" sz="2400" dirty="0" err="1">
                <a:solidFill>
                  <a:schemeClr val="tx1">
                    <a:lumMod val="75000"/>
                    <a:lumOff val="25000"/>
                  </a:schemeClr>
                </a:solidFill>
              </a:rPr>
              <a:t>Anconda</a:t>
            </a:r>
            <a:r>
              <a:rPr lang="en-US" sz="2400" dirty="0">
                <a:solidFill>
                  <a:schemeClr val="tx1">
                    <a:lumMod val="75000"/>
                    <a:lumOff val="25000"/>
                  </a:schemeClr>
                </a:solidFill>
              </a:rPr>
              <a:t> ！</a:t>
            </a:r>
          </a:p>
        </p:txBody>
      </p:sp>
      <p:pic>
        <p:nvPicPr>
          <p:cNvPr id="4" name="Google Shape;126;p19">
            <a:extLst>
              <a:ext uri="{FF2B5EF4-FFF2-40B4-BE49-F238E27FC236}">
                <a16:creationId xmlns:a16="http://schemas.microsoft.com/office/drawing/2014/main" id="{D11491D8-5CDE-D544-9034-57711725EBF2}"/>
              </a:ext>
            </a:extLst>
          </p:cNvPr>
          <p:cNvPicPr preferRelativeResize="0"/>
          <p:nvPr/>
        </p:nvPicPr>
        <p:blipFill>
          <a:blip r:embed="rId2">
            <a:alphaModFix/>
          </a:blip>
          <a:stretch>
            <a:fillRect/>
          </a:stretch>
        </p:blipFill>
        <p:spPr>
          <a:xfrm>
            <a:off x="6030833" y="2159034"/>
            <a:ext cx="5336368" cy="2539935"/>
          </a:xfrm>
          <a:prstGeom prst="rect">
            <a:avLst/>
          </a:prstGeom>
          <a:noFill/>
          <a:ln>
            <a:noFill/>
          </a:ln>
        </p:spPr>
      </p:pic>
      <p:sp>
        <p:nvSpPr>
          <p:cNvPr id="5" name="Google Shape;127;p19">
            <a:extLst>
              <a:ext uri="{FF2B5EF4-FFF2-40B4-BE49-F238E27FC236}">
                <a16:creationId xmlns:a16="http://schemas.microsoft.com/office/drawing/2014/main" id="{BC6AABB2-FCE5-5643-888E-3467BBCFF87E}"/>
              </a:ext>
            </a:extLst>
          </p:cNvPr>
          <p:cNvSpPr txBox="1"/>
          <p:nvPr/>
        </p:nvSpPr>
        <p:spPr>
          <a:xfrm>
            <a:off x="720167" y="3855567"/>
            <a:ext cx="4520400" cy="664800"/>
          </a:xfrm>
          <a:prstGeom prst="rect">
            <a:avLst/>
          </a:prstGeom>
          <a:noFill/>
          <a:ln>
            <a:noFill/>
          </a:ln>
        </p:spPr>
        <p:txBody>
          <a:bodyPr spcFirstLastPara="1" wrap="square" lIns="121900" tIns="121900" rIns="121900" bIns="121900" anchor="t" anchorCtr="0">
            <a:noAutofit/>
          </a:bodyPr>
          <a:lstStyle/>
          <a:p>
            <a:pPr>
              <a:lnSpc>
                <a:spcPct val="120000"/>
              </a:lnSpc>
            </a:pPr>
            <a:r>
              <a:rPr lang="en-US" sz="2000" u="sng">
                <a:solidFill>
                  <a:schemeClr val="hlink"/>
                </a:solidFill>
                <a:highlight>
                  <a:srgbClr val="FFFFFF"/>
                </a:highlight>
                <a:latin typeface="Georgia"/>
                <a:ea typeface="Georgia"/>
                <a:cs typeface="Georgia"/>
                <a:sym typeface="Georgia"/>
                <a:hlinkClick r:id="rId3"/>
              </a:rPr>
              <a:t>Suit up! 自己動手建置AI環境</a:t>
            </a:r>
            <a:endParaRPr sz="2000">
              <a:solidFill>
                <a:schemeClr val="dk1"/>
              </a:solidFill>
              <a:highlight>
                <a:srgbClr val="FFFFFF"/>
              </a:highlight>
              <a:latin typeface="Georgia"/>
              <a:ea typeface="Georgia"/>
              <a:cs typeface="Georgia"/>
              <a:sym typeface="Georgia"/>
            </a:endParaRPr>
          </a:p>
        </p:txBody>
      </p:sp>
      <p:sp>
        <p:nvSpPr>
          <p:cNvPr id="6" name="Google Shape;128;p19">
            <a:extLst>
              <a:ext uri="{FF2B5EF4-FFF2-40B4-BE49-F238E27FC236}">
                <a16:creationId xmlns:a16="http://schemas.microsoft.com/office/drawing/2014/main" id="{225D8CAE-22E1-2446-86EA-28CABD2D9FCC}"/>
              </a:ext>
            </a:extLst>
          </p:cNvPr>
          <p:cNvSpPr txBox="1"/>
          <p:nvPr/>
        </p:nvSpPr>
        <p:spPr>
          <a:xfrm>
            <a:off x="720167" y="4520367"/>
            <a:ext cx="4520400" cy="664800"/>
          </a:xfrm>
          <a:prstGeom prst="rect">
            <a:avLst/>
          </a:prstGeom>
          <a:noFill/>
          <a:ln>
            <a:noFill/>
          </a:ln>
        </p:spPr>
        <p:txBody>
          <a:bodyPr spcFirstLastPara="1" wrap="square" lIns="121900" tIns="121900" rIns="121900" bIns="121900" anchor="t" anchorCtr="0">
            <a:noAutofit/>
          </a:bodyPr>
          <a:lstStyle/>
          <a:p>
            <a:pPr>
              <a:lnSpc>
                <a:spcPct val="120000"/>
              </a:lnSpc>
            </a:pPr>
            <a:r>
              <a:rPr lang="en-US" sz="2000" u="sng">
                <a:solidFill>
                  <a:schemeClr val="hlink"/>
                </a:solidFill>
                <a:highlight>
                  <a:srgbClr val="FFFFFF"/>
                </a:highlight>
                <a:latin typeface="Georgia"/>
                <a:ea typeface="Georgia"/>
                <a:cs typeface="Georgia"/>
                <a:sym typeface="Georgia"/>
                <a:hlinkClick r:id="rId4"/>
              </a:rPr>
              <a:t>Anaconda 介紹及安裝</a:t>
            </a:r>
            <a:endParaRPr sz="2000">
              <a:solidFill>
                <a:schemeClr val="dk1"/>
              </a:solidFill>
              <a:highlight>
                <a:srgbClr val="FFFFFF"/>
              </a:highlight>
              <a:latin typeface="Georgia"/>
              <a:ea typeface="Georgia"/>
              <a:cs typeface="Georgia"/>
              <a:sym typeface="Georgia"/>
            </a:endParaRPr>
          </a:p>
          <a:p>
            <a:pPr>
              <a:lnSpc>
                <a:spcPct val="120000"/>
              </a:lnSpc>
            </a:pPr>
            <a:endParaRPr sz="2000">
              <a:solidFill>
                <a:schemeClr val="dk1"/>
              </a:solidFill>
              <a:highlight>
                <a:srgbClr val="FFFFFF"/>
              </a:highlight>
              <a:latin typeface="Georgia"/>
              <a:ea typeface="Georgia"/>
              <a:cs typeface="Georgia"/>
              <a:sym typeface="Georgia"/>
            </a:endParaRPr>
          </a:p>
        </p:txBody>
      </p:sp>
      <p:sp>
        <p:nvSpPr>
          <p:cNvPr id="7" name="Google Shape;129;p19">
            <a:extLst>
              <a:ext uri="{FF2B5EF4-FFF2-40B4-BE49-F238E27FC236}">
                <a16:creationId xmlns:a16="http://schemas.microsoft.com/office/drawing/2014/main" id="{5BBC9BB4-BF72-5346-9E72-83A4D7C5A5E3}"/>
              </a:ext>
            </a:extLst>
          </p:cNvPr>
          <p:cNvSpPr txBox="1"/>
          <p:nvPr/>
        </p:nvSpPr>
        <p:spPr>
          <a:xfrm>
            <a:off x="415600" y="3094833"/>
            <a:ext cx="2577600" cy="893600"/>
          </a:xfrm>
          <a:prstGeom prst="rect">
            <a:avLst/>
          </a:prstGeom>
          <a:noFill/>
          <a:ln>
            <a:noFill/>
          </a:ln>
        </p:spPr>
        <p:txBody>
          <a:bodyPr spcFirstLastPara="1" wrap="square" lIns="121900" tIns="121900" rIns="121900" bIns="121900" anchor="t" anchorCtr="0">
            <a:noAutofit/>
          </a:bodyPr>
          <a:lstStyle/>
          <a:p>
            <a:pPr>
              <a:lnSpc>
                <a:spcPct val="115000"/>
              </a:lnSpc>
            </a:pPr>
            <a:r>
              <a:rPr lang="en-US" sz="2000" dirty="0" err="1">
                <a:solidFill>
                  <a:schemeClr val="tx1">
                    <a:lumMod val="75000"/>
                    <a:lumOff val="25000"/>
                  </a:schemeClr>
                </a:solidFill>
              </a:rPr>
              <a:t>好文分享</a:t>
            </a:r>
            <a:r>
              <a:rPr lang="en-US" sz="2000" dirty="0">
                <a:solidFill>
                  <a:schemeClr val="tx1">
                    <a:lumMod val="75000"/>
                    <a:lumOff val="25000"/>
                  </a:schemeClr>
                </a:solidFill>
              </a:rPr>
              <a:t>：</a:t>
            </a:r>
            <a:endParaRPr sz="2400" dirty="0">
              <a:solidFill>
                <a:schemeClr val="tx1">
                  <a:lumMod val="75000"/>
                  <a:lumOff val="25000"/>
                </a:schemeClr>
              </a:solidFill>
            </a:endParaRPr>
          </a:p>
        </p:txBody>
      </p:sp>
    </p:spTree>
    <p:extLst>
      <p:ext uri="{BB962C8B-B14F-4D97-AF65-F5344CB8AC3E}">
        <p14:creationId xmlns:p14="http://schemas.microsoft.com/office/powerpoint/2010/main" val="259779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3">
            <a:extLst>
              <a:ext uri="{FF2B5EF4-FFF2-40B4-BE49-F238E27FC236}">
                <a16:creationId xmlns:a16="http://schemas.microsoft.com/office/drawing/2014/main" id="{7A044D8C-7AA5-4143-BF85-DEFF46163BE1}"/>
              </a:ext>
            </a:extLst>
          </p:cNvPr>
          <p:cNvSpPr/>
          <p:nvPr/>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4">
            <a:extLst>
              <a:ext uri="{FF2B5EF4-FFF2-40B4-BE49-F238E27FC236}">
                <a16:creationId xmlns:a16="http://schemas.microsoft.com/office/drawing/2014/main" id="{B70B92AF-8FD0-7449-B246-C6B49D385D85}"/>
              </a:ext>
            </a:extLst>
          </p:cNvPr>
          <p:cNvSpPr/>
          <p:nvPr/>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5">
            <a:extLst>
              <a:ext uri="{FF2B5EF4-FFF2-40B4-BE49-F238E27FC236}">
                <a16:creationId xmlns:a16="http://schemas.microsoft.com/office/drawing/2014/main" id="{E6379D85-40DC-5548-895C-218AF36B4013}"/>
              </a:ext>
            </a:extLst>
          </p:cNvPr>
          <p:cNvSpPr/>
          <p:nvPr/>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1">
            <a:extLst>
              <a:ext uri="{FF2B5EF4-FFF2-40B4-BE49-F238E27FC236}">
                <a16:creationId xmlns:a16="http://schemas.microsoft.com/office/drawing/2014/main" id="{74C00678-9FA6-2E4E-9350-CB72F989098C}"/>
              </a:ext>
            </a:extLst>
          </p:cNvPr>
          <p:cNvSpPr txBox="1">
            <a:spLocks/>
          </p:cNvSpPr>
          <p:nvPr/>
        </p:nvSpPr>
        <p:spPr>
          <a:xfrm>
            <a:off x="3793065" y="1528679"/>
            <a:ext cx="6587181" cy="1550168"/>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dirty="0">
                <a:solidFill>
                  <a:schemeClr val="accent3">
                    <a:lumMod val="25000"/>
                  </a:schemeClr>
                </a:solidFill>
              </a:rPr>
              <a:t>我只能在本機上開發嗎</a:t>
            </a:r>
            <a:r>
              <a:rPr lang="en-US" altLang="zh-TW" sz="4800" dirty="0">
                <a:solidFill>
                  <a:schemeClr val="accent3">
                    <a:lumMod val="25000"/>
                  </a:schemeClr>
                </a:solidFill>
              </a:rPr>
              <a:t>?</a:t>
            </a:r>
            <a:endParaRPr lang="zh-TW" altLang="en-US" sz="4800" dirty="0">
              <a:solidFill>
                <a:schemeClr val="accent3">
                  <a:lumMod val="25000"/>
                </a:schemeClr>
              </a:solidFill>
            </a:endParaRPr>
          </a:p>
          <a:p>
            <a:endParaRPr lang="zh-TW" altLang="en-US" sz="4800" dirty="0">
              <a:solidFill>
                <a:schemeClr val="accent3">
                  <a:lumMod val="25000"/>
                </a:schemeClr>
              </a:solidFill>
            </a:endParaRPr>
          </a:p>
        </p:txBody>
      </p:sp>
      <p:sp>
        <p:nvSpPr>
          <p:cNvPr id="6" name="文本占位符 11">
            <a:extLst>
              <a:ext uri="{FF2B5EF4-FFF2-40B4-BE49-F238E27FC236}">
                <a16:creationId xmlns:a16="http://schemas.microsoft.com/office/drawing/2014/main" id="{F4C60C0B-91C4-D04F-9692-4C2E951A6FC6}"/>
              </a:ext>
            </a:extLst>
          </p:cNvPr>
          <p:cNvSpPr txBox="1">
            <a:spLocks/>
          </p:cNvSpPr>
          <p:nvPr/>
        </p:nvSpPr>
        <p:spPr>
          <a:xfrm>
            <a:off x="3793065" y="2287099"/>
            <a:ext cx="7183521" cy="7571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66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4800" dirty="0">
                <a:solidFill>
                  <a:schemeClr val="accent3">
                    <a:lumMod val="25000"/>
                  </a:schemeClr>
                </a:solidFill>
              </a:rPr>
              <a:t>有雲端開發平台嗎？</a:t>
            </a:r>
            <a:r>
              <a:rPr lang="en-US" altLang="zh-TW" sz="4800" dirty="0">
                <a:solidFill>
                  <a:schemeClr val="accent3">
                    <a:lumMod val="25000"/>
                  </a:schemeClr>
                </a:solidFill>
              </a:rPr>
              <a:t>?</a:t>
            </a:r>
            <a:endParaRPr lang="zh-TW" altLang="en-US" sz="4800" dirty="0">
              <a:solidFill>
                <a:schemeClr val="accent3">
                  <a:lumMod val="25000"/>
                </a:schemeClr>
              </a:solidFill>
            </a:endParaRPr>
          </a:p>
        </p:txBody>
      </p:sp>
      <p:pic>
        <p:nvPicPr>
          <p:cNvPr id="8" name="Google Shape;136;p20">
            <a:extLst>
              <a:ext uri="{FF2B5EF4-FFF2-40B4-BE49-F238E27FC236}">
                <a16:creationId xmlns:a16="http://schemas.microsoft.com/office/drawing/2014/main" id="{7DAB413F-C831-DC40-B795-30546D478A59}"/>
              </a:ext>
            </a:extLst>
          </p:cNvPr>
          <p:cNvPicPr preferRelativeResize="0"/>
          <p:nvPr/>
        </p:nvPicPr>
        <p:blipFill>
          <a:blip r:embed="rId2">
            <a:alphaModFix/>
          </a:blip>
          <a:stretch>
            <a:fillRect/>
          </a:stretch>
        </p:blipFill>
        <p:spPr>
          <a:xfrm>
            <a:off x="3846687" y="4287538"/>
            <a:ext cx="4167167" cy="2083565"/>
          </a:xfrm>
          <a:prstGeom prst="rect">
            <a:avLst/>
          </a:prstGeom>
          <a:noFill/>
          <a:ln>
            <a:noFill/>
          </a:ln>
        </p:spPr>
      </p:pic>
    </p:spTree>
    <p:extLst>
      <p:ext uri="{BB962C8B-B14F-4D97-AF65-F5344CB8AC3E}">
        <p14:creationId xmlns:p14="http://schemas.microsoft.com/office/powerpoint/2010/main" val="428133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FED3BB-A729-E14D-BEF1-4F20810CD77A}"/>
              </a:ext>
            </a:extLst>
          </p:cNvPr>
          <p:cNvSpPr>
            <a:spLocks noGrp="1"/>
          </p:cNvSpPr>
          <p:nvPr>
            <p:ph type="body" sz="quarter" idx="10"/>
          </p:nvPr>
        </p:nvSpPr>
        <p:spPr/>
        <p:txBody>
          <a:bodyPr/>
          <a:lstStyle/>
          <a:p>
            <a:r>
              <a:rPr lang="en-US" dirty="0" err="1"/>
              <a:t>線上免費</a:t>
            </a:r>
            <a:r>
              <a:rPr lang="en-US" dirty="0"/>
              <a:t> </a:t>
            </a:r>
            <a:r>
              <a:rPr lang="en-US" dirty="0" err="1"/>
              <a:t>Jupyter</a:t>
            </a:r>
            <a:r>
              <a:rPr lang="en-US" dirty="0"/>
              <a:t> Notebook </a:t>
            </a:r>
            <a:r>
              <a:rPr lang="en-US" dirty="0" err="1"/>
              <a:t>資源一覽</a:t>
            </a:r>
            <a:endParaRPr lang="en-TW" dirty="0"/>
          </a:p>
        </p:txBody>
      </p:sp>
      <p:sp>
        <p:nvSpPr>
          <p:cNvPr id="3" name="Google Shape;141;p21">
            <a:extLst>
              <a:ext uri="{FF2B5EF4-FFF2-40B4-BE49-F238E27FC236}">
                <a16:creationId xmlns:a16="http://schemas.microsoft.com/office/drawing/2014/main" id="{941A09E5-8F13-5142-A571-95270C879FCD}"/>
              </a:ext>
            </a:extLst>
          </p:cNvPr>
          <p:cNvSpPr txBox="1">
            <a:spLocks/>
          </p:cNvSpPr>
          <p:nvPr/>
        </p:nvSpPr>
        <p:spPr>
          <a:xfrm>
            <a:off x="415600" y="1140652"/>
            <a:ext cx="11360800" cy="4555200"/>
          </a:xfrm>
          <a:prstGeom prst="rect">
            <a:avLst/>
          </a:prstGeom>
        </p:spPr>
        <p:txBody>
          <a:bodyPr spcFirstLastPara="1" wrap="square" lIns="121900" tIns="121900" rIns="121900" bIns="1219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99042" indent="-440256">
              <a:lnSpc>
                <a:spcPct val="158000"/>
              </a:lnSpc>
              <a:spcBef>
                <a:spcPts val="4267"/>
              </a:spcBef>
              <a:buClr>
                <a:schemeClr val="dk1"/>
              </a:buClr>
              <a:buSzPts val="1600"/>
              <a:buFont typeface="Georgia"/>
              <a:buChar char="●"/>
            </a:pPr>
            <a:r>
              <a:rPr lang="en-US" sz="2133" dirty="0">
                <a:solidFill>
                  <a:schemeClr val="dk1"/>
                </a:solidFill>
                <a:highlight>
                  <a:srgbClr val="FFFFFF"/>
                </a:highlight>
                <a:latin typeface="Georgia"/>
                <a:ea typeface="Georgia"/>
                <a:cs typeface="Georgia"/>
                <a:sym typeface="Georgia"/>
              </a:rPr>
              <a:t>Google </a:t>
            </a:r>
            <a:r>
              <a:rPr lang="en-US" sz="2133" dirty="0" err="1">
                <a:solidFill>
                  <a:schemeClr val="dk1"/>
                </a:solidFill>
                <a:highlight>
                  <a:srgbClr val="FFFFFF"/>
                </a:highlight>
                <a:latin typeface="Georgia"/>
                <a:ea typeface="Georgia"/>
                <a:cs typeface="Georgia"/>
                <a:sym typeface="Georgia"/>
              </a:rPr>
              <a:t>Colaboratory</a:t>
            </a:r>
            <a:endParaRPr lang="en-US" sz="2133" dirty="0">
              <a:solidFill>
                <a:schemeClr val="dk1"/>
              </a:solidFill>
              <a:highlight>
                <a:srgbClr val="FFFFFF"/>
              </a:highlight>
              <a:latin typeface="Georgia"/>
              <a:ea typeface="Georgia"/>
              <a:cs typeface="Georgia"/>
              <a:sym typeface="Georgia"/>
            </a:endParaRPr>
          </a:p>
          <a:p>
            <a:pPr marL="999042" indent="-440256">
              <a:lnSpc>
                <a:spcPct val="158000"/>
              </a:lnSpc>
              <a:buClr>
                <a:schemeClr val="dk1"/>
              </a:buClr>
              <a:buSzPts val="1600"/>
              <a:buFont typeface="Georgia"/>
              <a:buChar char="●"/>
            </a:pPr>
            <a:r>
              <a:rPr lang="en-US" sz="2133" dirty="0">
                <a:solidFill>
                  <a:schemeClr val="dk1"/>
                </a:solidFill>
                <a:highlight>
                  <a:srgbClr val="FFFFFF"/>
                </a:highlight>
                <a:latin typeface="Georgia"/>
                <a:ea typeface="Georgia"/>
                <a:cs typeface="Georgia"/>
                <a:sym typeface="Georgia"/>
              </a:rPr>
              <a:t>Kaggle</a:t>
            </a:r>
          </a:p>
          <a:p>
            <a:pPr marL="999042" indent="-440256">
              <a:lnSpc>
                <a:spcPct val="158000"/>
              </a:lnSpc>
              <a:buClr>
                <a:schemeClr val="dk1"/>
              </a:buClr>
              <a:buSzPts val="1600"/>
              <a:buFont typeface="Georgia"/>
              <a:buChar char="●"/>
            </a:pPr>
            <a:r>
              <a:rPr lang="en-US" sz="2133" strike="sngStrike" dirty="0">
                <a:solidFill>
                  <a:schemeClr val="dk1"/>
                </a:solidFill>
                <a:highlight>
                  <a:srgbClr val="FFFFFF"/>
                </a:highlight>
                <a:latin typeface="Georgia"/>
                <a:ea typeface="Georgia"/>
                <a:cs typeface="Georgia"/>
                <a:sym typeface="Georgia"/>
              </a:rPr>
              <a:t>Microsoft Azure</a:t>
            </a:r>
          </a:p>
          <a:p>
            <a:pPr marL="999042" indent="-440256">
              <a:lnSpc>
                <a:spcPct val="158000"/>
              </a:lnSpc>
              <a:buClr>
                <a:schemeClr val="dk1"/>
              </a:buClr>
              <a:buSzPts val="1600"/>
              <a:buFont typeface="Georgia"/>
              <a:buChar char="●"/>
            </a:pPr>
            <a:r>
              <a:rPr lang="en-US" sz="2133" dirty="0" err="1">
                <a:solidFill>
                  <a:schemeClr val="dk1"/>
                </a:solidFill>
                <a:highlight>
                  <a:srgbClr val="FFFFFF"/>
                </a:highlight>
                <a:latin typeface="Georgia"/>
                <a:ea typeface="Georgia"/>
                <a:cs typeface="Georgia"/>
                <a:sym typeface="Georgia"/>
              </a:rPr>
              <a:t>mybinder</a:t>
            </a:r>
            <a:r>
              <a:rPr lang="en-US" sz="2133" dirty="0">
                <a:solidFill>
                  <a:schemeClr val="dk1"/>
                </a:solidFill>
                <a:highlight>
                  <a:srgbClr val="FFFFFF"/>
                </a:highlight>
                <a:latin typeface="Georgia"/>
                <a:ea typeface="Georgia"/>
                <a:cs typeface="Georgia"/>
                <a:sym typeface="Georgia"/>
              </a:rPr>
              <a:t> (</a:t>
            </a:r>
            <a:r>
              <a:rPr lang="zh-TW" altLang="en-US" sz="2133" dirty="0">
                <a:solidFill>
                  <a:schemeClr val="dk1"/>
                </a:solidFill>
                <a:highlight>
                  <a:srgbClr val="FFFFFF"/>
                </a:highlight>
                <a:latin typeface="Georgia"/>
                <a:ea typeface="Georgia"/>
                <a:cs typeface="Georgia"/>
                <a:sym typeface="Georgia"/>
              </a:rPr>
              <a:t>與</a:t>
            </a:r>
            <a:r>
              <a:rPr lang="en-US" sz="2133" dirty="0">
                <a:solidFill>
                  <a:schemeClr val="dk1"/>
                </a:solidFill>
                <a:highlight>
                  <a:srgbClr val="FFFFFF"/>
                </a:highlight>
                <a:latin typeface="Georgia"/>
                <a:ea typeface="Georgia"/>
                <a:cs typeface="Georgia"/>
                <a:sym typeface="Georgia"/>
              </a:rPr>
              <a:t>GitHub</a:t>
            </a:r>
            <a:r>
              <a:rPr lang="zh-TW" altLang="en-US" sz="2133" dirty="0">
                <a:solidFill>
                  <a:schemeClr val="dk1"/>
                </a:solidFill>
                <a:highlight>
                  <a:srgbClr val="FFFFFF"/>
                </a:highlight>
                <a:latin typeface="Georgia"/>
                <a:ea typeface="Georgia"/>
                <a:cs typeface="Georgia"/>
                <a:sym typeface="Georgia"/>
              </a:rPr>
              <a:t>專案連動</a:t>
            </a:r>
            <a:r>
              <a:rPr lang="en-US" altLang="zh-TW" sz="2133" dirty="0">
                <a:solidFill>
                  <a:schemeClr val="dk1"/>
                </a:solidFill>
                <a:highlight>
                  <a:srgbClr val="FFFFFF"/>
                </a:highlight>
                <a:latin typeface="Georgia"/>
                <a:ea typeface="Georgia"/>
                <a:cs typeface="Georgia"/>
                <a:sym typeface="Georgia"/>
              </a:rPr>
              <a:t>)</a:t>
            </a:r>
            <a:endParaRPr lang="zh-TW" altLang="en-US" sz="2133" dirty="0">
              <a:solidFill>
                <a:schemeClr val="dk1"/>
              </a:solidFill>
              <a:highlight>
                <a:srgbClr val="FFFFFF"/>
              </a:highlight>
              <a:latin typeface="Georgia"/>
              <a:ea typeface="Georgia"/>
              <a:cs typeface="Georgia"/>
              <a:sym typeface="Georgia"/>
            </a:endParaRPr>
          </a:p>
          <a:p>
            <a:pPr marL="0" indent="0">
              <a:buFont typeface="Arial" panose="020B0604020202020204" pitchFamily="34" charset="0"/>
              <a:buNone/>
            </a:pPr>
            <a:endParaRPr lang="zh-TW" altLang="en-US" dirty="0"/>
          </a:p>
        </p:txBody>
      </p:sp>
      <p:pic>
        <p:nvPicPr>
          <p:cNvPr id="4" name="Google Shape;143;p21">
            <a:extLst>
              <a:ext uri="{FF2B5EF4-FFF2-40B4-BE49-F238E27FC236}">
                <a16:creationId xmlns:a16="http://schemas.microsoft.com/office/drawing/2014/main" id="{9C6E368B-2A61-384C-898E-D0B887DB555D}"/>
              </a:ext>
            </a:extLst>
          </p:cNvPr>
          <p:cNvPicPr preferRelativeResize="0"/>
          <p:nvPr/>
        </p:nvPicPr>
        <p:blipFill>
          <a:blip r:embed="rId2">
            <a:alphaModFix/>
          </a:blip>
          <a:stretch>
            <a:fillRect/>
          </a:stretch>
        </p:blipFill>
        <p:spPr>
          <a:xfrm>
            <a:off x="7146001" y="2703765"/>
            <a:ext cx="2769833" cy="1113467"/>
          </a:xfrm>
          <a:prstGeom prst="rect">
            <a:avLst/>
          </a:prstGeom>
          <a:noFill/>
          <a:ln>
            <a:noFill/>
          </a:ln>
        </p:spPr>
      </p:pic>
    </p:spTree>
    <p:extLst>
      <p:ext uri="{BB962C8B-B14F-4D97-AF65-F5344CB8AC3E}">
        <p14:creationId xmlns:p14="http://schemas.microsoft.com/office/powerpoint/2010/main" val="403864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08D155-BDC0-AE42-B014-B28706C694E3}"/>
              </a:ext>
            </a:extLst>
          </p:cNvPr>
          <p:cNvSpPr>
            <a:spLocks noGrp="1"/>
          </p:cNvSpPr>
          <p:nvPr>
            <p:ph type="body" sz="quarter" idx="10"/>
          </p:nvPr>
        </p:nvSpPr>
        <p:spPr/>
        <p:txBody>
          <a:bodyPr/>
          <a:lstStyle/>
          <a:p>
            <a:r>
              <a:rPr lang="en-US" dirty="0"/>
              <a:t>Google </a:t>
            </a:r>
            <a:r>
              <a:rPr lang="en-US" dirty="0" err="1"/>
              <a:t>Colaboratory</a:t>
            </a:r>
            <a:endParaRPr lang="en-TW" dirty="0"/>
          </a:p>
        </p:txBody>
      </p:sp>
      <p:sp>
        <p:nvSpPr>
          <p:cNvPr id="3" name="Google Shape;155;p23">
            <a:extLst>
              <a:ext uri="{FF2B5EF4-FFF2-40B4-BE49-F238E27FC236}">
                <a16:creationId xmlns:a16="http://schemas.microsoft.com/office/drawing/2014/main" id="{91CF7654-A683-7F4F-8B55-6AC686C0E427}"/>
              </a:ext>
            </a:extLst>
          </p:cNvPr>
          <p:cNvSpPr txBox="1">
            <a:spLocks/>
          </p:cNvSpPr>
          <p:nvPr/>
        </p:nvSpPr>
        <p:spPr>
          <a:xfrm>
            <a:off x="415600" y="982156"/>
            <a:ext cx="11360800" cy="4555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0"/>
              </a:spcAft>
              <a:buClr>
                <a:srgbClr val="595959"/>
              </a:buClr>
              <a:buSzPts val="1800"/>
              <a:buFont typeface="Arial"/>
              <a:buNone/>
              <a:tabLst/>
              <a:defRPr/>
            </a:pPr>
            <a:r>
              <a:rPr kumimoji="0" lang="zh-TW" altLang="en-US" sz="1800" b="0" i="0" u="none" strike="noStrike" kern="0" cap="none" spc="0" normalizeH="0" baseline="0" noProof="0">
                <a:ln>
                  <a:noFill/>
                </a:ln>
                <a:solidFill>
                  <a:srgbClr val="595959"/>
                </a:solidFill>
                <a:effectLst/>
                <a:uLnTx/>
                <a:uFillTx/>
                <a:latin typeface="Arial"/>
                <a:cs typeface="Arial"/>
                <a:sym typeface="Arial"/>
              </a:rPr>
              <a:t>此平台是 </a:t>
            </a:r>
            <a:r>
              <a:rPr kumimoji="0" lang="en-US" sz="1800" b="0" i="0" u="none" strike="noStrike" kern="0" cap="none" spc="0" normalizeH="0" baseline="0" noProof="0">
                <a:ln>
                  <a:noFill/>
                </a:ln>
                <a:solidFill>
                  <a:srgbClr val="595959"/>
                </a:solidFill>
                <a:effectLst/>
                <a:uLnTx/>
                <a:uFillTx/>
                <a:latin typeface="Arial"/>
                <a:cs typeface="Arial"/>
                <a:sym typeface="Arial"/>
              </a:rPr>
              <a:t>Google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所維護的服務，他會與你的 </a:t>
            </a:r>
            <a:r>
              <a:rPr kumimoji="0" lang="en-US" sz="1800" b="0" i="0" u="none" strike="noStrike" kern="0" cap="none" spc="0" normalizeH="0" baseline="0" noProof="0">
                <a:ln>
                  <a:noFill/>
                </a:ln>
                <a:solidFill>
                  <a:srgbClr val="595959"/>
                </a:solidFill>
                <a:effectLst/>
                <a:uLnTx/>
                <a:uFillTx/>
                <a:latin typeface="Arial"/>
                <a:cs typeface="Arial"/>
                <a:sym typeface="Arial"/>
              </a:rPr>
              <a:t>Google Drive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連動，這也意味著你得程式碼將會備份在雲端硬碟中。基本上你只要打開雲端硬碟在安裝 </a:t>
            </a:r>
            <a:r>
              <a:rPr kumimoji="0" lang="en-US" sz="1800" b="0" i="0" u="none" strike="noStrike" kern="0" cap="none" spc="0" normalizeH="0" baseline="0" noProof="0">
                <a:ln>
                  <a:noFill/>
                </a:ln>
                <a:solidFill>
                  <a:srgbClr val="595959"/>
                </a:solidFill>
                <a:effectLst/>
                <a:uLnTx/>
                <a:uFillTx/>
                <a:latin typeface="Arial"/>
                <a:cs typeface="Arial"/>
                <a:sym typeface="Arial"/>
              </a:rPr>
              <a:t>Chrome </a:t>
            </a:r>
            <a:r>
              <a:rPr kumimoji="0" lang="zh-TW" altLang="en-US" sz="1800" b="0" i="0" u="none" strike="noStrike" kern="0" cap="none" spc="0" normalizeH="0" baseline="0" noProof="0">
                <a:ln>
                  <a:noFill/>
                </a:ln>
                <a:solidFill>
                  <a:srgbClr val="595959"/>
                </a:solidFill>
                <a:effectLst/>
                <a:uLnTx/>
                <a:uFillTx/>
                <a:latin typeface="Arial"/>
                <a:cs typeface="Arial"/>
                <a:sym typeface="Arial"/>
              </a:rPr>
              <a:t>的相關套件就可以使用了！</a:t>
            </a:r>
            <a:endParaRPr kumimoji="0" lang="zh-TW" altLang="en-US" sz="1800" b="0" i="0" u="none" strike="noStrike" kern="0" cap="none" spc="0" normalizeH="0" baseline="0" noProof="0" dirty="0">
              <a:ln>
                <a:noFill/>
              </a:ln>
              <a:solidFill>
                <a:srgbClr val="595959"/>
              </a:solidFill>
              <a:effectLst/>
              <a:uLnTx/>
              <a:uFillTx/>
              <a:latin typeface="Arial"/>
              <a:cs typeface="Arial"/>
              <a:sym typeface="Arial"/>
            </a:endParaRPr>
          </a:p>
        </p:txBody>
      </p:sp>
      <p:pic>
        <p:nvPicPr>
          <p:cNvPr id="4" name="Google Shape;157;p23">
            <a:extLst>
              <a:ext uri="{FF2B5EF4-FFF2-40B4-BE49-F238E27FC236}">
                <a16:creationId xmlns:a16="http://schemas.microsoft.com/office/drawing/2014/main" id="{C2B1C11A-F7CF-A843-8304-8295B9377CB4}"/>
              </a:ext>
            </a:extLst>
          </p:cNvPr>
          <p:cNvPicPr preferRelativeResize="0"/>
          <p:nvPr/>
        </p:nvPicPr>
        <p:blipFill>
          <a:blip r:embed="rId3">
            <a:alphaModFix/>
          </a:blip>
          <a:stretch>
            <a:fillRect/>
          </a:stretch>
        </p:blipFill>
        <p:spPr>
          <a:xfrm>
            <a:off x="1639734" y="2447219"/>
            <a:ext cx="9233863" cy="3534200"/>
          </a:xfrm>
          <a:prstGeom prst="rect">
            <a:avLst/>
          </a:prstGeom>
          <a:noFill/>
          <a:ln>
            <a:noFill/>
          </a:ln>
        </p:spPr>
      </p:pic>
    </p:spTree>
    <p:extLst>
      <p:ext uri="{BB962C8B-B14F-4D97-AF65-F5344CB8AC3E}">
        <p14:creationId xmlns:p14="http://schemas.microsoft.com/office/powerpoint/2010/main" val="151325119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7598</TotalTime>
  <Words>531</Words>
  <Application>Microsoft Macintosh PowerPoint</Application>
  <PresentationFormat>Widescreen</PresentationFormat>
  <Paragraphs>50</Paragraphs>
  <Slides>11</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vt:i4>
      </vt:variant>
    </vt:vector>
  </HeadingPairs>
  <TitlesOfParts>
    <vt:vector size="22" baseType="lpstr">
      <vt:lpstr>等线</vt:lpstr>
      <vt:lpstr>微软雅黑</vt:lpstr>
      <vt:lpstr>Arial</vt:lpstr>
      <vt:lpstr>Calibri</vt:lpstr>
      <vt:lpstr>Century Gothic</vt:lpstr>
      <vt:lpstr>Georgia</vt:lpstr>
      <vt:lpstr>Helvetica Neue</vt:lpstr>
      <vt:lpstr>Helvetica Neue Bold Condensed</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392</cp:revision>
  <dcterms:created xsi:type="dcterms:W3CDTF">2015-08-18T02:51:41Z</dcterms:created>
  <dcterms:modified xsi:type="dcterms:W3CDTF">2020-09-27T08:21:22Z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